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963" r:id="rId3"/>
    <p:sldId id="5002" r:id="rId4"/>
    <p:sldId id="5007" r:id="rId5"/>
    <p:sldId id="5005" r:id="rId6"/>
    <p:sldId id="260" r:id="rId7"/>
    <p:sldId id="259" r:id="rId8"/>
    <p:sldId id="4948" r:id="rId9"/>
  </p:sldIdLst>
  <p:sldSz cx="9144000" cy="5143500" type="screen16x9"/>
  <p:notesSz cx="7315200" cy="12344400"/>
  <p:defaultTextStyle>
    <a:defPPr>
      <a:defRPr lang="en-US"/>
    </a:defPPr>
    <a:lvl1pPr algn="l" rtl="0" fontAlgn="base">
      <a:lnSpc>
        <a:spcPct val="99000"/>
      </a:lnSpc>
      <a:spcBef>
        <a:spcPct val="0"/>
      </a:spcBef>
      <a:spcAft>
        <a:spcPct val="0"/>
      </a:spcAft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1pPr>
    <a:lvl2pPr marL="187737" indent="251843" algn="l" rtl="0" fontAlgn="base">
      <a:lnSpc>
        <a:spcPct val="99000"/>
      </a:lnSpc>
      <a:spcBef>
        <a:spcPct val="0"/>
      </a:spcBef>
      <a:spcAft>
        <a:spcPct val="0"/>
      </a:spcAft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2pPr>
    <a:lvl3pPr marL="375475" indent="503686" algn="l" rtl="0" fontAlgn="base">
      <a:lnSpc>
        <a:spcPct val="99000"/>
      </a:lnSpc>
      <a:spcBef>
        <a:spcPct val="0"/>
      </a:spcBef>
      <a:spcAft>
        <a:spcPct val="0"/>
      </a:spcAft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3pPr>
    <a:lvl4pPr marL="564738" indent="754002" algn="l" rtl="0" fontAlgn="base">
      <a:lnSpc>
        <a:spcPct val="99000"/>
      </a:lnSpc>
      <a:spcBef>
        <a:spcPct val="0"/>
      </a:spcBef>
      <a:spcAft>
        <a:spcPct val="0"/>
      </a:spcAft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4pPr>
    <a:lvl5pPr marL="752477" indent="1005846" algn="l" rtl="0" fontAlgn="base">
      <a:lnSpc>
        <a:spcPct val="99000"/>
      </a:lnSpc>
      <a:spcBef>
        <a:spcPct val="0"/>
      </a:spcBef>
      <a:spcAft>
        <a:spcPct val="0"/>
      </a:spcAft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5pPr>
    <a:lvl6pPr marL="2197901" algn="l" defTabSz="879161" rtl="0" eaLnBrk="1" latinLnBrk="0" hangingPunct="1"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6pPr>
    <a:lvl7pPr marL="2637481" algn="l" defTabSz="879161" rtl="0" eaLnBrk="1" latinLnBrk="0" hangingPunct="1"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7pPr>
    <a:lvl8pPr marL="3077062" algn="l" defTabSz="879161" rtl="0" eaLnBrk="1" latinLnBrk="0" hangingPunct="1"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8pPr>
    <a:lvl9pPr marL="3516642" algn="l" defTabSz="879161" rtl="0" eaLnBrk="1" latinLnBrk="0" hangingPunct="1">
      <a:defRPr sz="1417" kern="1200">
        <a:solidFill>
          <a:srgbClr val="FFFFFF"/>
        </a:solidFill>
        <a:latin typeface="Arial Narrow" pitchFamily="34" charset="0"/>
        <a:ea typeface="ヒラギノ角ゴ ProN W3" charset="-128"/>
        <a:cs typeface="+mn-cs"/>
        <a:sym typeface="Myriad Set Tex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  <p:cmAuthor id="1" name="Verena Beckham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A1A"/>
    <a:srgbClr val="FF9900"/>
    <a:srgbClr val="F35A1C"/>
    <a:srgbClr val="F2F2F2"/>
    <a:srgbClr val="FEF1D2"/>
    <a:srgbClr val="FF2525"/>
    <a:srgbClr val="0099CC"/>
    <a:srgbClr val="F29000"/>
    <a:srgbClr val="EFFFEF"/>
    <a:srgbClr val="EA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50000" autoAdjust="0"/>
  </p:normalViewPr>
  <p:slideViewPr>
    <p:cSldViewPr>
      <p:cViewPr varScale="1">
        <p:scale>
          <a:sx n="84" d="100"/>
          <a:sy n="84" d="100"/>
        </p:scale>
        <p:origin x="800" y="40"/>
      </p:cViewPr>
      <p:guideLst>
        <p:guide orient="horz" pos="1620"/>
        <p:guide pos="432"/>
        <p:guide pos="5616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7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307" tIns="56153" rIns="112307" bIns="56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0"/>
            <a:ext cx="316992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307" tIns="56153" rIns="112307" bIns="56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smtClean="0"/>
            </a:lvl1pPr>
          </a:lstStyle>
          <a:p>
            <a:pPr>
              <a:defRPr/>
            </a:pPr>
            <a:fld id="{2DD06D4A-CF2D-4992-86A5-B408BE1E3ED8}" type="datetime1">
              <a:rPr lang="en-US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725039"/>
            <a:ext cx="316992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307" tIns="56153" rIns="112307" bIns="56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6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11725039"/>
            <a:ext cx="316992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307" tIns="56153" rIns="112307" bIns="561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600" smtClean="0"/>
            </a:lvl1pPr>
          </a:lstStyle>
          <a:p>
            <a:pPr>
              <a:defRPr/>
            </a:pPr>
            <a:fld id="{0A749182-AEB3-42EF-B7AD-DE493192C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12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0"/>
          </a:xfrm>
          <a:prstGeom prst="rect">
            <a:avLst/>
          </a:prstGeom>
        </p:spPr>
        <p:txBody>
          <a:bodyPr vert="horz" lIns="112307" tIns="56153" rIns="112307" bIns="56153" rtlCol="0"/>
          <a:lstStyle>
            <a:lvl1pPr algn="l">
              <a:defRPr sz="1600">
                <a:latin typeface="Myriad Set Text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617220"/>
          </a:xfrm>
          <a:prstGeom prst="rect">
            <a:avLst/>
          </a:prstGeom>
        </p:spPr>
        <p:txBody>
          <a:bodyPr vert="horz" wrap="square" lIns="112307" tIns="56153" rIns="112307" bIns="56153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latin typeface="Myriad Set Text" charset="0"/>
              </a:defRPr>
            </a:lvl1pPr>
          </a:lstStyle>
          <a:p>
            <a:pPr>
              <a:defRPr/>
            </a:pPr>
            <a:fld id="{07090237-33E4-4258-B505-EB7EDC82E773}" type="datetime1">
              <a:rPr lang="en-US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55613" y="925513"/>
            <a:ext cx="8228013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07" tIns="56153" rIns="112307" bIns="5615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863590"/>
            <a:ext cx="5852160" cy="5554980"/>
          </a:xfrm>
          <a:prstGeom prst="rect">
            <a:avLst/>
          </a:prstGeom>
        </p:spPr>
        <p:txBody>
          <a:bodyPr vert="horz" lIns="112307" tIns="56153" rIns="112307" bIns="5615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7220"/>
          </a:xfrm>
          <a:prstGeom prst="rect">
            <a:avLst/>
          </a:prstGeom>
        </p:spPr>
        <p:txBody>
          <a:bodyPr vert="horz" lIns="112307" tIns="56153" rIns="112307" bIns="56153" rtlCol="0" anchor="b"/>
          <a:lstStyle>
            <a:lvl1pPr algn="l">
              <a:defRPr sz="1600">
                <a:latin typeface="Myriad Set Text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11725039"/>
            <a:ext cx="3169920" cy="617220"/>
          </a:xfrm>
          <a:prstGeom prst="rect">
            <a:avLst/>
          </a:prstGeom>
        </p:spPr>
        <p:txBody>
          <a:bodyPr vert="horz" wrap="square" lIns="112307" tIns="56153" rIns="112307" bIns="56153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latin typeface="Myriad Set Text" charset="0"/>
              </a:defRPr>
            </a:lvl1pPr>
          </a:lstStyle>
          <a:p>
            <a:pPr>
              <a:defRPr/>
            </a:pPr>
            <a:fld id="{C248CA66-D627-42A0-BF1C-84F239AF9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05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187737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37547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564738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752477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941801" algn="l" defTabSz="37672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30161" algn="l" defTabSz="37672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18521" algn="l" defTabSz="37672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06881" algn="l" defTabSz="37672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Hello!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I’m Verena Beckham, from Codeplay Software and me and my colleague, Ken Wenger from CoreAVI, would like to invite you to join the SYCL SC Working Group</a:t>
            </a:r>
            <a:endParaRPr dirty="0"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b0e4152d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25" tIns="79725" rIns="79725" bIns="79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let’s look at the two higher-level Khronos standards being used in the embedded industry. SYCL is a C++ language framework that uses template libraries to dispatch selected parts of a standard C++ application to acceleration processors. SYCL enables complex C++-based applications and libraries, such as complete machine learning frameworks, to be directly compiled and accelerated to performance levels that in many cases outperform hand-tuned code. Offloaded C++ code is sent to the SYCL compiler for the target accelerator processors, that often uses OpenCL as a backend, the remainder of the C++ code is sent to the C++ compiler for the host CPU.</a:t>
            </a:r>
            <a:endParaRPr sz="1200" dirty="0"/>
          </a:p>
        </p:txBody>
      </p:sp>
      <p:sp>
        <p:nvSpPr>
          <p:cNvPr id="263" name="Google Shape;263;gbb0e4152d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77d1173dd_2_86:notes"/>
          <p:cNvSpPr txBox="1">
            <a:spLocks noGrp="1"/>
          </p:cNvSpPr>
          <p:nvPr>
            <p:ph type="body" idx="1"/>
          </p:nvPr>
        </p:nvSpPr>
        <p:spPr>
          <a:xfrm>
            <a:off x="642938" y="3217333"/>
            <a:ext cx="514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  <a:tabLst/>
              <a:defRPr/>
            </a:pPr>
            <a:r>
              <a:rPr lang="en-US" sz="12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Proven Khronos Exploratory Process to ensure industry requirements are fully understood before starting standardization initiatives</a:t>
            </a:r>
            <a:endParaRPr lang="en-US" sz="32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endParaRPr sz="1200" dirty="0"/>
          </a:p>
        </p:txBody>
      </p:sp>
      <p:sp>
        <p:nvSpPr>
          <p:cNvPr id="332" name="Google Shape;332;gc77d1173dd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508000"/>
            <a:ext cx="4514850" cy="254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638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SYCL SC will use the same definition and scope of “safety-critical” as Vulkan SC, to remain compatible.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three aims are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•Deterministic execution, which means the execution times and results should always be the same on every run, given the same input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•Robustness, which includes solid error handling, removing ambiguity and documenting undefined behaviour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/>
              <a:t>•And Simplification, which means reducing the effort that is required for the implementation of a runtime to be certified according to safety standards</a:t>
            </a:r>
            <a:endParaRPr dirty="0"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expect artificial intelligence and vision applications to be the main use case for such a high-level API.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how SYCL SC would fit into the AI ecosystem.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Applications consist of a combination of neural network models, decision making and various glue code, such as data processing.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neural net models can be generated using a variety of platforms, such as PyTorch or Tensorflow.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model can be converted into the Neural Network Exchange Format NNEF defined by Khronos before being passed into the API for inferencing.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application can make use of OpenVX’s safety-critical profile to perform the Vision and AI tasks, and the more general compute and the proprietary algorithms are accelerated by SYCL SC.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On a lower level Vulkan SC can be targeted as a backend to the higher level APIs, to allow the whole stack to be safety certified.</a:t>
            </a:r>
            <a:endParaRPr dirty="0"/>
          </a:p>
        </p:txBody>
      </p:sp>
      <p:sp>
        <p:nvSpPr>
          <p:cNvPr id="54" name="Google Shape;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a1794c6a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79725" tIns="79725" rIns="79725" bIns="7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ca1794c6a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422"/>
            <a:ext cx="7772400" cy="1102791"/>
          </a:xfrm>
        </p:spPr>
        <p:txBody>
          <a:bodyPr/>
          <a:lstStyle>
            <a:lvl1pPr algn="ctr">
              <a:lnSpc>
                <a:spcPct val="85000"/>
              </a:lnSpc>
              <a:defRPr lang="en-US" sz="3667" b="1" dirty="0">
                <a:solidFill>
                  <a:schemeClr val="tx1"/>
                </a:solidFill>
                <a:effectLst/>
                <a:latin typeface="Trebuchet MS" pitchFamily="34" charset="0"/>
                <a:ea typeface="ＭＳ Ｐゴシック" charset="-128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59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1525"/>
            <a:ext cx="6400800" cy="803366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333"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20DE0-7654-2C47-AD5F-EA383257D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4654" y="912610"/>
            <a:ext cx="6667501" cy="1587500"/>
          </a:xfrm>
          <a:prstGeom prst="rect">
            <a:avLst/>
          </a:prstGeom>
        </p:spPr>
      </p:pic>
      <p:pic>
        <p:nvPicPr>
          <p:cNvPr id="5" name="Picture 2" descr="Creative Commons License">
            <a:hlinkClick r:id="rId3"/>
            <a:extLst>
              <a:ext uri="{FF2B5EF4-FFF2-40B4-BE49-F238E27FC236}">
                <a16:creationId xmlns:a16="http://schemas.microsoft.com/office/drawing/2014/main" id="{7678ACF1-B128-4859-BA01-5F44161A2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0" y="5025301"/>
            <a:ext cx="444500" cy="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Small Font Lo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8;p15">
            <a:extLst>
              <a:ext uri="{FF2B5EF4-FFF2-40B4-BE49-F238E27FC236}">
                <a16:creationId xmlns:a16="http://schemas.microsoft.com/office/drawing/2014/main" id="{7FE9D0FE-C7AC-41E0-8492-493D343B4B5C}"/>
              </a:ext>
            </a:extLst>
          </p:cNvPr>
          <p:cNvSpPr/>
          <p:nvPr userDrawn="1"/>
        </p:nvSpPr>
        <p:spPr>
          <a:xfrm>
            <a:off x="0" y="0"/>
            <a:ext cx="508000" cy="51435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2000143" scaled="0"/>
          </a:gra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 Narrow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8751"/>
            <a:ext cx="8382000" cy="527844"/>
          </a:xfrm>
        </p:spPr>
        <p:txBody>
          <a:bodyPr/>
          <a:lstStyle>
            <a:lvl1pPr>
              <a:defRPr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666750"/>
            <a:ext cx="8382000" cy="4191000"/>
          </a:xfrm>
        </p:spPr>
        <p:txBody>
          <a:bodyPr/>
          <a:lstStyle>
            <a:lvl1pPr>
              <a:lnSpc>
                <a:spcPct val="105000"/>
              </a:lnSpc>
              <a:defRPr sz="1500">
                <a:latin typeface="Trebuchet MS" pitchFamily="34" charset="0"/>
                <a:cs typeface="Tahoma" pitchFamily="34" charset="0"/>
              </a:defRPr>
            </a:lvl1pPr>
            <a:lvl2pPr>
              <a:lnSpc>
                <a:spcPct val="105000"/>
              </a:lnSpc>
              <a:defRPr sz="1500" b="0">
                <a:latin typeface="Trebuchet MS" pitchFamily="34" charset="0"/>
                <a:cs typeface="Tahoma" pitchFamily="34" charset="0"/>
              </a:defRPr>
            </a:lvl2pPr>
            <a:lvl3pPr>
              <a:lnSpc>
                <a:spcPct val="105000"/>
              </a:lnSpc>
              <a:defRPr sz="1500" b="0">
                <a:latin typeface="Trebuchet MS" pitchFamily="34" charset="0"/>
                <a:cs typeface="Tahoma" pitchFamily="34" charset="0"/>
              </a:defRPr>
            </a:lvl3pPr>
            <a:lvl4pPr>
              <a:lnSpc>
                <a:spcPct val="105000"/>
              </a:lnSpc>
              <a:defRPr sz="1500" b="0">
                <a:latin typeface="Trebuchet MS" pitchFamily="34" charset="0"/>
                <a:cs typeface="Tahoma" pitchFamily="34" charset="0"/>
              </a:defRPr>
            </a:lvl4pPr>
            <a:lvl5pPr>
              <a:lnSpc>
                <a:spcPct val="105000"/>
              </a:lnSpc>
              <a:defRPr sz="1500" b="0">
                <a:latin typeface="Trebuchet MS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B9179-BE1A-B04B-90C2-AC0235F7A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818696" y="3816805"/>
            <a:ext cx="2143125" cy="5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19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hor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8;p15">
            <a:extLst>
              <a:ext uri="{FF2B5EF4-FFF2-40B4-BE49-F238E27FC236}">
                <a16:creationId xmlns:a16="http://schemas.microsoft.com/office/drawing/2014/main" id="{B8160279-7D51-4AE3-A601-71E9D21427ED}"/>
              </a:ext>
            </a:extLst>
          </p:cNvPr>
          <p:cNvSpPr/>
          <p:nvPr userDrawn="1"/>
        </p:nvSpPr>
        <p:spPr>
          <a:xfrm>
            <a:off x="0" y="0"/>
            <a:ext cx="508000" cy="51435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2000143" scaled="0"/>
          </a:gra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 Narrow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8751"/>
            <a:ext cx="8382000" cy="52784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13" tIns="48957" rIns="97913" bIns="48957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666750"/>
            <a:ext cx="2476500" cy="4191000"/>
          </a:xfrm>
        </p:spPr>
        <p:txBody>
          <a:bodyPr/>
          <a:lstStyle>
            <a:lvl1pPr>
              <a:defRPr lang="en-US" sz="15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  <a:cs typeface="Tahoma" pitchFamily="34" charset="0"/>
              </a:defRPr>
            </a:lvl1pPr>
            <a:lvl2pPr>
              <a:defRPr lang="en-US" sz="1500" b="0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  <a:cs typeface="Tahoma" pitchFamily="34" charset="0"/>
              </a:defRPr>
            </a:lvl2pPr>
            <a:lvl3pPr>
              <a:defRPr sz="1333" b="0">
                <a:latin typeface="Trebuchet MS" pitchFamily="34" charset="0"/>
                <a:cs typeface="Tahoma" pitchFamily="34" charset="0"/>
              </a:defRPr>
            </a:lvl3pPr>
            <a:lvl4pPr>
              <a:defRPr sz="1333" b="0">
                <a:latin typeface="Trebuchet MS" pitchFamily="34" charset="0"/>
                <a:cs typeface="Tahoma" pitchFamily="34" charset="0"/>
              </a:defRPr>
            </a:lvl4pPr>
            <a:lvl5pPr>
              <a:defRPr sz="1333" b="0">
                <a:latin typeface="Trebuchet MS" pitchFamily="34" charset="0"/>
                <a:cs typeface="Tahoma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E6871-1E85-A545-B53A-BC495323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818696" y="3816805"/>
            <a:ext cx="2143125" cy="5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14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7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8;p15">
            <a:extLst>
              <a:ext uri="{FF2B5EF4-FFF2-40B4-BE49-F238E27FC236}">
                <a16:creationId xmlns:a16="http://schemas.microsoft.com/office/drawing/2014/main" id="{B256E4DF-43B1-49E3-8115-3C59973DD6B9}"/>
              </a:ext>
            </a:extLst>
          </p:cNvPr>
          <p:cNvSpPr/>
          <p:nvPr userDrawn="1"/>
        </p:nvSpPr>
        <p:spPr>
          <a:xfrm>
            <a:off x="0" y="0"/>
            <a:ext cx="508000" cy="51435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2000143" scaled="0"/>
          </a:gra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 Narrow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8751"/>
            <a:ext cx="8318500" cy="52784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13" tIns="48957" rIns="97913" bIns="48957" numCol="1" anchor="ctr" anchorCtr="0" compatLnSpc="1">
            <a:prstTxWarp prst="textNoShape">
              <a:avLst/>
            </a:prstTxWarp>
          </a:bodyPr>
          <a:lstStyle>
            <a:lvl1pPr>
              <a:defRPr lang="en-US" strike="noStrike" dirty="0"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C9C56-BF02-ED46-A838-5A7778DC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818696" y="3816805"/>
            <a:ext cx="2143125" cy="5102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222251"/>
            <a:ext cx="8610600" cy="5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13" tIns="48957" rIns="97913" bIns="48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370" y="793750"/>
            <a:ext cx="8605631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913" tIns="48957" rIns="97913" bIns="48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26000" y="4984750"/>
            <a:ext cx="42846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7660" tIns="18830" rIns="37660" bIns="18830"/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CA" sz="833" b="0" dirty="0">
                <a:solidFill>
                  <a:schemeClr val="bg2"/>
                </a:solidFill>
                <a:latin typeface="Trebuchet MS" pitchFamily="34" charset="0"/>
              </a:rPr>
              <a:t>© The Khronos</a:t>
            </a:r>
            <a:r>
              <a:rPr lang="en-CA" sz="833" b="0" baseline="30000" dirty="0">
                <a:solidFill>
                  <a:schemeClr val="bg2"/>
                </a:solidFill>
                <a:latin typeface="Trebuchet MS" pitchFamily="34" charset="0"/>
              </a:rPr>
              <a:t>®</a:t>
            </a:r>
            <a:r>
              <a:rPr lang="en-CA" sz="833" b="0" dirty="0">
                <a:solidFill>
                  <a:schemeClr val="bg2"/>
                </a:solidFill>
                <a:latin typeface="Trebuchet MS" pitchFamily="34" charset="0"/>
              </a:rPr>
              <a:t> Group Inc. 2023 </a:t>
            </a:r>
            <a:r>
              <a:rPr lang="en-US" sz="833" b="0" dirty="0">
                <a:solidFill>
                  <a:schemeClr val="bg2"/>
                </a:solidFill>
                <a:latin typeface="Trebuchet MS" pitchFamily="34" charset="0"/>
              </a:rPr>
              <a:t>- Page </a:t>
            </a:r>
            <a:fld id="{9539ED03-2A5D-463F-9377-F8D7665AFEA6}" type="slidenum">
              <a:rPr lang="en-US" sz="833" b="0" smtClean="0">
                <a:solidFill>
                  <a:schemeClr val="bg2"/>
                </a:solidFill>
                <a:latin typeface="Trebuchet MS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833" b="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74329-6837-495F-B446-408CA72D82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400" y="4984750"/>
            <a:ext cx="4572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7660" tIns="18830" rIns="37660" bIns="18830"/>
          <a:lstStyle/>
          <a:p>
            <a:pPr algn="l"/>
            <a:r>
              <a:rPr lang="en-CA" sz="833" b="0" kern="1200" dirty="0">
                <a:solidFill>
                  <a:schemeClr val="bg2"/>
                </a:solidFill>
                <a:latin typeface="Trebuchet MS" pitchFamily="34" charset="0"/>
                <a:ea typeface="ヒラギノ角ゴ ProN W3" charset="-128"/>
                <a:cs typeface="+mn-cs"/>
                <a:sym typeface="Myriad Set Text" charset="0"/>
              </a:rPr>
              <a:t>This work is licensed under a Creative Commons Attribution 4.0 International License</a:t>
            </a:r>
            <a:endParaRPr lang="en-US" sz="1333" b="0" dirty="0">
              <a:solidFill>
                <a:schemeClr val="tx2"/>
              </a:solidFill>
              <a:latin typeface="Trebuchet MS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802" r:id="rId2"/>
    <p:sldLayoutId id="2147483801" r:id="rId3"/>
    <p:sldLayoutId id="2147483773" r:id="rId4"/>
  </p:sldLayoutIdLst>
  <p:transition>
    <p:fade/>
  </p:transition>
  <p:txStyles>
    <p:titleStyle>
      <a:lvl1pPr algn="l" defTabSz="815055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/>
          <a:latin typeface="Trebuchet MS" pitchFamily="34" charset="0"/>
          <a:ea typeface="ＭＳ Ｐゴシック" charset="-128"/>
          <a:cs typeface="Tahoma" pitchFamily="34" charset="0"/>
        </a:defRPr>
      </a:lvl1pPr>
      <a:lvl2pPr algn="l" defTabSz="815055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defTabSz="815055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defTabSz="815055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defTabSz="815055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188360" algn="l" defTabSz="816227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376720" algn="l" defTabSz="816227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565081" algn="l" defTabSz="816227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753441" algn="l" defTabSz="816227" rtl="0" eaLnBrk="0" fontAlgn="base" hangingPunct="0">
        <a:spcBef>
          <a:spcPct val="0"/>
        </a:spcBef>
        <a:spcAft>
          <a:spcPct val="0"/>
        </a:spcAft>
        <a:defRPr sz="2917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149579" indent="-149579" algn="l" defTabSz="815055" rtl="0" eaLnBrk="0" fontAlgn="base" hangingPunct="0">
        <a:lnSpc>
          <a:spcPct val="10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lang="en-US" sz="1600" b="1" dirty="0" smtClean="0">
          <a:solidFill>
            <a:schemeClr val="tx1"/>
          </a:solidFill>
          <a:latin typeface="Trebuchet MS" pitchFamily="34" charset="0"/>
          <a:ea typeface="ＭＳ Ｐゴシック" charset="-128"/>
          <a:cs typeface="Tahoma" pitchFamily="34" charset="0"/>
        </a:defRPr>
      </a:lvl1pPr>
      <a:lvl2pPr marL="407528" indent="-154159" algn="l" defTabSz="815055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1600" b="0" dirty="0" smtClean="0">
          <a:solidFill>
            <a:schemeClr val="tx1"/>
          </a:solidFill>
          <a:latin typeface="Trebuchet MS" pitchFamily="34" charset="0"/>
          <a:ea typeface="ＭＳ Ｐゴシック" charset="-128"/>
          <a:cs typeface="Tahoma" pitchFamily="34" charset="0"/>
        </a:defRPr>
      </a:lvl2pPr>
      <a:lvl3pPr marL="665476" indent="-154159" algn="l" defTabSz="815055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1600" b="0" dirty="0" smtClean="0">
          <a:solidFill>
            <a:schemeClr val="tx1"/>
          </a:solidFill>
          <a:latin typeface="Trebuchet MS" pitchFamily="34" charset="0"/>
          <a:ea typeface="ＭＳ Ｐゴシック" charset="-128"/>
          <a:cs typeface="Tahoma" pitchFamily="34" charset="0"/>
        </a:defRPr>
      </a:lvl3pPr>
      <a:lvl4pPr marL="915793" indent="-148053" algn="l" defTabSz="815055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1600" b="0" dirty="0" smtClean="0">
          <a:solidFill>
            <a:schemeClr val="tx1"/>
          </a:solidFill>
          <a:latin typeface="Trebuchet MS" pitchFamily="34" charset="0"/>
          <a:ea typeface="ＭＳ Ｐゴシック" charset="-128"/>
          <a:cs typeface="Tahoma" pitchFamily="34" charset="0"/>
        </a:defRPr>
      </a:lvl4pPr>
      <a:lvl5pPr marL="1173741" indent="-154159" algn="l" defTabSz="815055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lang="en-US" sz="1600" b="0" dirty="0" smtClean="0">
          <a:solidFill>
            <a:schemeClr val="tx1"/>
          </a:solidFill>
          <a:latin typeface="Trebuchet MS" pitchFamily="34" charset="0"/>
          <a:ea typeface="ＭＳ Ｐゴシック" charset="-128"/>
          <a:cs typeface="Tahoma" pitchFamily="34" charset="0"/>
        </a:defRPr>
      </a:lvl5pPr>
      <a:lvl6pPr marL="1362995" indent="-155659" algn="l" defTabSz="816227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250">
          <a:solidFill>
            <a:schemeClr val="tx1"/>
          </a:solidFill>
          <a:latin typeface="+mn-lt"/>
        </a:defRPr>
      </a:lvl6pPr>
      <a:lvl7pPr marL="1551355" indent="-155659" algn="l" defTabSz="816227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250">
          <a:solidFill>
            <a:schemeClr val="tx1"/>
          </a:solidFill>
          <a:latin typeface="+mn-lt"/>
        </a:defRPr>
      </a:lvl7pPr>
      <a:lvl8pPr marL="1739715" indent="-155659" algn="l" defTabSz="816227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250">
          <a:solidFill>
            <a:schemeClr val="tx1"/>
          </a:solidFill>
          <a:latin typeface="+mn-lt"/>
        </a:defRPr>
      </a:lvl8pPr>
      <a:lvl9pPr marL="1928075" indent="-155659" algn="l" defTabSz="816227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0000"/>
        </a:buClr>
        <a:buFont typeface="Times New Roman" pitchFamily="18" charset="0"/>
        <a:buChar char="-"/>
        <a:defRPr sz="12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88360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376720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65081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53441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41801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30161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18521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6881" algn="l" defTabSz="18836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hyperlink" Target="https://www.61508.org/index.php" TargetMode="External"/><Relationship Id="rId3" Type="http://schemas.openxmlformats.org/officeDocument/2006/relationships/image" Target="../media/image13.jpg"/><Relationship Id="rId21" Type="http://schemas.openxmlformats.org/officeDocument/2006/relationships/image" Target="../media/image25.png"/><Relationship Id="rId7" Type="http://schemas.openxmlformats.org/officeDocument/2006/relationships/image" Target="../media/image17.jpeg"/><Relationship Id="rId12" Type="http://schemas.microsoft.com/office/2007/relationships/hdphoto" Target="../media/hdphoto1.wdp"/><Relationship Id="rId17" Type="http://schemas.openxmlformats.org/officeDocument/2006/relationships/hyperlink" Target="https://en.wikipedia.org/wiki/ISO_26262" TargetMode="External"/><Relationship Id="rId2" Type="http://schemas.openxmlformats.org/officeDocument/2006/relationships/image" Target="../media/image12.jpg"/><Relationship Id="rId16" Type="http://schemas.openxmlformats.org/officeDocument/2006/relationships/hyperlink" Target="https://en.wikipedia.org/wiki/DO-178C" TargetMode="External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hyperlink" Target="https://en.wikipedia.org/wiki/IEC_62304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ronos.org/members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www.khronos.org/syclsc" TargetMode="External"/><Relationship Id="rId4" Type="http://schemas.openxmlformats.org/officeDocument/2006/relationships/hyperlink" Target="mailto:memberservices@khronosgrou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B6CBD2-CC4A-7CE3-C512-02618C03C8B9}"/>
              </a:ext>
            </a:extLst>
          </p:cNvPr>
          <p:cNvSpPr/>
          <p:nvPr/>
        </p:nvSpPr>
        <p:spPr bwMode="auto">
          <a:xfrm>
            <a:off x="1066800" y="742950"/>
            <a:ext cx="6934200" cy="1600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638" y="1025822"/>
            <a:ext cx="5082724" cy="16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0" y="2821578"/>
            <a:ext cx="9144000" cy="1102791"/>
          </a:xfrm>
        </p:spPr>
        <p:txBody>
          <a:bodyPr/>
          <a:lstStyle/>
          <a:p>
            <a:pPr lvl="0"/>
            <a:r>
              <a:rPr lang="en-US" dirty="0"/>
              <a:t>Working Group</a:t>
            </a:r>
            <a:br>
              <a:rPr lang="en-US" dirty="0"/>
            </a:br>
            <a:r>
              <a:rPr lang="en-US" dirty="0"/>
              <a:t>Call for Participation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1D41BE-BD01-2EBA-3E0C-4036D30D9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31525"/>
            <a:ext cx="9144000" cy="803366"/>
          </a:xfrm>
        </p:spPr>
        <p:txBody>
          <a:bodyPr/>
          <a:lstStyle/>
          <a:p>
            <a:r>
              <a:rPr lang="en-US" dirty="0"/>
              <a:t>March 2023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17A98D91-88D4-2965-4DC2-CF1F5D63B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8609"/>
            <a:ext cx="2819400" cy="67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/>
          <p:nvPr/>
        </p:nvSpPr>
        <p:spPr>
          <a:xfrm rot="2477967">
            <a:off x="2840389" y="2866801"/>
            <a:ext cx="341821" cy="3018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54"/>
          <p:cNvSpPr/>
          <p:nvPr/>
        </p:nvSpPr>
        <p:spPr>
          <a:xfrm rot="-2477967" flipH="1">
            <a:off x="3486758" y="2866803"/>
            <a:ext cx="341821" cy="3018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54"/>
          <p:cNvSpPr/>
          <p:nvPr/>
        </p:nvSpPr>
        <p:spPr>
          <a:xfrm rot="-2477967" flipH="1">
            <a:off x="2711042" y="2153301"/>
            <a:ext cx="341821" cy="3018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54"/>
          <p:cNvSpPr/>
          <p:nvPr/>
        </p:nvSpPr>
        <p:spPr>
          <a:xfrm rot="2477967">
            <a:off x="5250143" y="2153302"/>
            <a:ext cx="341821" cy="3018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54"/>
          <p:cNvSpPr/>
          <p:nvPr/>
        </p:nvSpPr>
        <p:spPr>
          <a:xfrm>
            <a:off x="4798672" y="2770867"/>
            <a:ext cx="341700" cy="30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54"/>
          <p:cNvSpPr/>
          <p:nvPr/>
        </p:nvSpPr>
        <p:spPr>
          <a:xfrm>
            <a:off x="3942319" y="1488755"/>
            <a:ext cx="341700" cy="30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54"/>
          <p:cNvSpPr/>
          <p:nvPr/>
        </p:nvSpPr>
        <p:spPr>
          <a:xfrm rot="2477967">
            <a:off x="3610051" y="2145662"/>
            <a:ext cx="341821" cy="3018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54"/>
          <p:cNvSpPr/>
          <p:nvPr/>
        </p:nvSpPr>
        <p:spPr>
          <a:xfrm rot="-2477967" flipH="1">
            <a:off x="4256421" y="2145664"/>
            <a:ext cx="341821" cy="3018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54"/>
          <p:cNvSpPr/>
          <p:nvPr/>
        </p:nvSpPr>
        <p:spPr>
          <a:xfrm rot="-5400000">
            <a:off x="3242148" y="1121845"/>
            <a:ext cx="341700" cy="30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54"/>
          <p:cNvSpPr/>
          <p:nvPr/>
        </p:nvSpPr>
        <p:spPr>
          <a:xfrm rot="5400000" flipH="1">
            <a:off x="4601695" y="1121844"/>
            <a:ext cx="341700" cy="30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81575" tIns="40800" rIns="81575" bIns="4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SYCL Single Source C++ Parallel Programming</a:t>
            </a:r>
            <a:endParaRPr dirty="0"/>
          </a:p>
        </p:txBody>
      </p:sp>
      <p:sp>
        <p:nvSpPr>
          <p:cNvPr id="276" name="Google Shape;276;p54"/>
          <p:cNvSpPr/>
          <p:nvPr/>
        </p:nvSpPr>
        <p:spPr>
          <a:xfrm>
            <a:off x="2746567" y="3779905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EF1D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77" name="Google Shape;277;p54"/>
          <p:cNvSpPr/>
          <p:nvPr/>
        </p:nvSpPr>
        <p:spPr>
          <a:xfrm>
            <a:off x="2184978" y="4029785"/>
            <a:ext cx="493200" cy="2115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FPGA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78" name="Google Shape;278;p54"/>
          <p:cNvSpPr/>
          <p:nvPr/>
        </p:nvSpPr>
        <p:spPr>
          <a:xfrm>
            <a:off x="2713306" y="4029785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EFF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DSP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79" name="Google Shape;279;p54"/>
          <p:cNvSpPr/>
          <p:nvPr/>
        </p:nvSpPr>
        <p:spPr>
          <a:xfrm>
            <a:off x="2147326" y="4464770"/>
            <a:ext cx="1079400" cy="188400"/>
          </a:xfrm>
          <a:prstGeom prst="roundRect">
            <a:avLst>
              <a:gd name="adj" fmla="val 16667"/>
            </a:avLst>
          </a:prstGeom>
          <a:solidFill>
            <a:srgbClr val="F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Custom Hardware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0" name="Google Shape;280;p54"/>
          <p:cNvSpPr/>
          <p:nvPr/>
        </p:nvSpPr>
        <p:spPr>
          <a:xfrm>
            <a:off x="2713306" y="3804929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EF1D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1" name="Google Shape;281;p54"/>
          <p:cNvSpPr/>
          <p:nvPr/>
        </p:nvSpPr>
        <p:spPr>
          <a:xfrm>
            <a:off x="2151706" y="3760701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2" name="Google Shape;282;p54"/>
          <p:cNvSpPr/>
          <p:nvPr/>
        </p:nvSpPr>
        <p:spPr>
          <a:xfrm>
            <a:off x="2172753" y="3782815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3" name="Google Shape;283;p54"/>
          <p:cNvSpPr/>
          <p:nvPr/>
        </p:nvSpPr>
        <p:spPr>
          <a:xfrm>
            <a:off x="2193801" y="3804928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4" name="Google Shape;284;p54"/>
          <p:cNvSpPr/>
          <p:nvPr/>
        </p:nvSpPr>
        <p:spPr>
          <a:xfrm>
            <a:off x="2520567" y="3485383"/>
            <a:ext cx="341700" cy="30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54"/>
          <p:cNvSpPr/>
          <p:nvPr/>
        </p:nvSpPr>
        <p:spPr>
          <a:xfrm>
            <a:off x="3488663" y="935203"/>
            <a:ext cx="1208100" cy="675000"/>
          </a:xfrm>
          <a:prstGeom prst="roundRect">
            <a:avLst>
              <a:gd name="adj" fmla="val 16667"/>
            </a:avLst>
          </a:prstGeom>
          <a:solidFill>
            <a:srgbClr val="EFF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Standard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C++ Application Code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6" name="Google Shape;286;p54"/>
          <p:cNvSpPr/>
          <p:nvPr/>
        </p:nvSpPr>
        <p:spPr>
          <a:xfrm>
            <a:off x="2223921" y="1033516"/>
            <a:ext cx="1079400" cy="478500"/>
          </a:xfrm>
          <a:prstGeom prst="roundRect">
            <a:avLst>
              <a:gd name="adj" fmla="val 16667"/>
            </a:avLst>
          </a:prstGeom>
          <a:solidFill>
            <a:srgbClr val="EAE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C++ Libraries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7" name="Google Shape;287;p54"/>
          <p:cNvSpPr/>
          <p:nvPr/>
        </p:nvSpPr>
        <p:spPr>
          <a:xfrm>
            <a:off x="4890606" y="1033516"/>
            <a:ext cx="1079400" cy="478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ML Frameworks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8" name="Google Shape;288;p54"/>
          <p:cNvSpPr/>
          <p:nvPr/>
        </p:nvSpPr>
        <p:spPr>
          <a:xfrm>
            <a:off x="2282945" y="1733525"/>
            <a:ext cx="1079400" cy="422400"/>
          </a:xfrm>
          <a:prstGeom prst="roundRect">
            <a:avLst>
              <a:gd name="adj" fmla="val 16667"/>
            </a:avLst>
          </a:prstGeom>
          <a:solidFill>
            <a:srgbClr val="EFF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C++ Template Libraries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89" name="Google Shape;289;p54"/>
          <p:cNvSpPr/>
          <p:nvPr/>
        </p:nvSpPr>
        <p:spPr>
          <a:xfrm>
            <a:off x="3552945" y="1733525"/>
            <a:ext cx="1079400" cy="422400"/>
          </a:xfrm>
          <a:prstGeom prst="roundRect">
            <a:avLst>
              <a:gd name="adj" fmla="val 16667"/>
            </a:avLst>
          </a:prstGeom>
          <a:solidFill>
            <a:srgbClr val="EFF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C++ Template Libraries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90" name="Google Shape;290;p54"/>
          <p:cNvSpPr/>
          <p:nvPr/>
        </p:nvSpPr>
        <p:spPr>
          <a:xfrm>
            <a:off x="4822945" y="1733525"/>
            <a:ext cx="1079400" cy="422400"/>
          </a:xfrm>
          <a:prstGeom prst="roundRect">
            <a:avLst>
              <a:gd name="adj" fmla="val 16667"/>
            </a:avLst>
          </a:prstGeom>
          <a:solidFill>
            <a:srgbClr val="EFF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C++ Template Libraries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91" name="Google Shape;291;p54"/>
          <p:cNvSpPr/>
          <p:nvPr/>
        </p:nvSpPr>
        <p:spPr>
          <a:xfrm>
            <a:off x="2784949" y="2449532"/>
            <a:ext cx="1079400" cy="422400"/>
          </a:xfrm>
          <a:prstGeom prst="roundRect">
            <a:avLst>
              <a:gd name="adj" fmla="val 16667"/>
            </a:avLst>
          </a:prstGeom>
          <a:solidFill>
            <a:srgbClr val="F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 </a:t>
            </a:r>
            <a:b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Compiler 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54"/>
          <p:cNvSpPr/>
          <p:nvPr/>
        </p:nvSpPr>
        <p:spPr>
          <a:xfrm>
            <a:off x="4412563" y="2449532"/>
            <a:ext cx="1079400" cy="422400"/>
          </a:xfrm>
          <a:prstGeom prst="roundRect">
            <a:avLst>
              <a:gd name="adj" fmla="val 16667"/>
            </a:avLst>
          </a:prstGeom>
          <a:solidFill>
            <a:srgbClr val="F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b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Compiler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93" name="Google Shape;293;p54"/>
          <p:cNvSpPr/>
          <p:nvPr/>
        </p:nvSpPr>
        <p:spPr>
          <a:xfrm>
            <a:off x="4727241" y="3020805"/>
            <a:ext cx="484800" cy="281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pic>
        <p:nvPicPr>
          <p:cNvPr id="294" name="Google Shape;294;p54" descr="A picture containing cup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343" y="2463310"/>
            <a:ext cx="773619" cy="35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4" descr="Image result for llvm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3494" y="2443106"/>
            <a:ext cx="558936" cy="39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4" descr="Image result for tensorflow logo"/>
          <p:cNvPicPr preferRelativeResize="0"/>
          <p:nvPr/>
        </p:nvPicPr>
        <p:blipFill rotWithShape="1">
          <a:blip r:embed="rId5">
            <a:alphaModFix/>
          </a:blip>
          <a:srcRect l="19881" t="20008" r="18945" b="18331"/>
          <a:stretch/>
        </p:blipFill>
        <p:spPr>
          <a:xfrm>
            <a:off x="6032042" y="1084765"/>
            <a:ext cx="662997" cy="3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4"/>
          <p:cNvSpPr txBox="1"/>
          <p:nvPr/>
        </p:nvSpPr>
        <p:spPr>
          <a:xfrm>
            <a:off x="859412" y="813347"/>
            <a:ext cx="13335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One-MKL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One-DNN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OneDPC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SYCL-BLAS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SYCL-Eigen</a:t>
            </a:r>
            <a:b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SYCL-DNN </a:t>
            </a:r>
            <a:b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 Parallel STL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...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54"/>
          <p:cNvSpPr/>
          <p:nvPr/>
        </p:nvSpPr>
        <p:spPr>
          <a:xfrm>
            <a:off x="6260910" y="1718343"/>
            <a:ext cx="1714500" cy="477000"/>
          </a:xfrm>
          <a:prstGeom prst="wedgeRectCallout">
            <a:avLst>
              <a:gd name="adj1" fmla="val -64968"/>
              <a:gd name="adj2" fmla="val 2152"/>
            </a:avLst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C++ templates and lambda functions separate host &amp; accelerated device code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299" name="Google Shape;299;p54"/>
          <p:cNvSpPr/>
          <p:nvPr/>
        </p:nvSpPr>
        <p:spPr>
          <a:xfrm>
            <a:off x="588299" y="3658652"/>
            <a:ext cx="1333500" cy="477000"/>
          </a:xfrm>
          <a:prstGeom prst="wedgeRectCallout">
            <a:avLst>
              <a:gd name="adj1" fmla="val 62744"/>
              <a:gd name="adj2" fmla="val 6188"/>
            </a:avLst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Accelerated code passed into device OpenCL compilers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0" name="Google Shape;300;p54"/>
          <p:cNvSpPr/>
          <p:nvPr/>
        </p:nvSpPr>
        <p:spPr>
          <a:xfrm>
            <a:off x="6685200" y="816793"/>
            <a:ext cx="1544400" cy="477000"/>
          </a:xfrm>
          <a:prstGeom prst="wedgeRectCallout">
            <a:avLst>
              <a:gd name="adj1" fmla="val -58593"/>
              <a:gd name="adj2" fmla="val 28242"/>
            </a:avLst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Complex ML frameworks can be directly compiled and accelerated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1" name="Google Shape;301;p54"/>
          <p:cNvSpPr txBox="1"/>
          <p:nvPr/>
        </p:nvSpPr>
        <p:spPr>
          <a:xfrm>
            <a:off x="5654322" y="3302091"/>
            <a:ext cx="3254946" cy="144803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200" tIns="38075" rIns="76200" bIns="38075" anchor="t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 accelerates C++-based engines and applica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ヒラギノ角ゴ ProN W3" charset="-128"/>
                <a:cs typeface="+mn-cs"/>
                <a:sym typeface="Trebuchet MS"/>
              </a:rPr>
              <a:t>tions with performance portability</a:t>
            </a: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ヒラギノ角ゴ ProN W3" charset="-128"/>
              <a:cs typeface="+mn-cs"/>
              <a:sym typeface="Trebuchet MS"/>
            </a:endParaRP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ヒラギノ角ゴ ProN W3" charset="-128"/>
                <a:cs typeface="+mn-cs"/>
                <a:sym typeface="Myriad Set Text" charset="0"/>
              </a:rPr>
              <a:t>SYCL 2020 Launched February 2021</a:t>
            </a: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ヒラギノ角ゴ ProN W3" charset="-128"/>
                <a:cs typeface="+mn-cs"/>
                <a:sym typeface="Myriad Set Text" charset="0"/>
              </a:rPr>
              <a:t>Closer alignment with C++17</a:t>
            </a: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ヒラギノ角ゴ ProN W3" charset="-128"/>
                <a:cs typeface="+mn-cs"/>
                <a:sym typeface="Trebuchet MS"/>
              </a:rPr>
              <a:t>Smaller code size, faster performance</a:t>
            </a: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ヒラギノ角ゴ ProN W3" charset="-128"/>
              <a:cs typeface="+mn-cs"/>
              <a:sym typeface="Trebuchet MS"/>
            </a:endParaRP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ヒラギノ角ゴ ProN W3" charset="-128"/>
                <a:cs typeface="+mn-cs"/>
                <a:sym typeface="Trebuchet MS"/>
              </a:rPr>
              <a:t>New Features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ヒラギノ角ゴ ProN W3" charset="-128"/>
              <a:cs typeface="+mn-cs"/>
              <a:sym typeface="Trebuchet MS"/>
            </a:endParaRPr>
          </a:p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ヒラギノ角ゴ ProN W3" charset="-128"/>
                <a:cs typeface="+mn-cs"/>
                <a:sym typeface="Trebuchet MS"/>
              </a:rPr>
              <a:t>Unified Shared Memory | Parallel Reductions | Subgroup Operations | Class template Argument Deduction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2" name="Google Shape;302;p54"/>
          <p:cNvSpPr/>
          <p:nvPr/>
        </p:nvSpPr>
        <p:spPr>
          <a:xfrm>
            <a:off x="582576" y="2412522"/>
            <a:ext cx="1333500" cy="762338"/>
          </a:xfrm>
          <a:prstGeom prst="wedgeRectCallout">
            <a:avLst>
              <a:gd name="adj1" fmla="val 62744"/>
              <a:gd name="adj2" fmla="val 6188"/>
            </a:avLst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C++ Kernel Fusion can give better performance on complex apps and libs than hand-coding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3" name="Google Shape;303;p54"/>
          <p:cNvSpPr/>
          <p:nvPr/>
        </p:nvSpPr>
        <p:spPr>
          <a:xfrm>
            <a:off x="2147326" y="4260520"/>
            <a:ext cx="1079400" cy="188400"/>
          </a:xfrm>
          <a:prstGeom prst="roundRect">
            <a:avLst>
              <a:gd name="adj" fmla="val 16667"/>
            </a:avLst>
          </a:prstGeom>
          <a:solidFill>
            <a:srgbClr val="EAE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AI/Tensor HW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4" name="Google Shape;304;p54"/>
          <p:cNvSpPr/>
          <p:nvPr/>
        </p:nvSpPr>
        <p:spPr>
          <a:xfrm>
            <a:off x="4016967" y="3776230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EF1D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5" name="Google Shape;305;p54"/>
          <p:cNvSpPr/>
          <p:nvPr/>
        </p:nvSpPr>
        <p:spPr>
          <a:xfrm>
            <a:off x="3455378" y="4026110"/>
            <a:ext cx="493200" cy="2115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FPGA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6" name="Google Shape;306;p54"/>
          <p:cNvSpPr/>
          <p:nvPr/>
        </p:nvSpPr>
        <p:spPr>
          <a:xfrm>
            <a:off x="3983706" y="4026110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EFF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DSP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7" name="Google Shape;307;p54"/>
          <p:cNvSpPr/>
          <p:nvPr/>
        </p:nvSpPr>
        <p:spPr>
          <a:xfrm>
            <a:off x="3417726" y="4461095"/>
            <a:ext cx="1079400" cy="188400"/>
          </a:xfrm>
          <a:prstGeom prst="roundRect">
            <a:avLst>
              <a:gd name="adj" fmla="val 16667"/>
            </a:avLst>
          </a:prstGeom>
          <a:solidFill>
            <a:srgbClr val="F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Custom Hardware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8" name="Google Shape;308;p54"/>
          <p:cNvSpPr/>
          <p:nvPr/>
        </p:nvSpPr>
        <p:spPr>
          <a:xfrm>
            <a:off x="3983706" y="3801254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EF1D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09" name="Google Shape;309;p54"/>
          <p:cNvSpPr/>
          <p:nvPr/>
        </p:nvSpPr>
        <p:spPr>
          <a:xfrm>
            <a:off x="3422106" y="3757026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10" name="Google Shape;310;p54"/>
          <p:cNvSpPr/>
          <p:nvPr/>
        </p:nvSpPr>
        <p:spPr>
          <a:xfrm>
            <a:off x="3443153" y="3779140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11" name="Google Shape;311;p54"/>
          <p:cNvSpPr/>
          <p:nvPr/>
        </p:nvSpPr>
        <p:spPr>
          <a:xfrm>
            <a:off x="3464201" y="3801253"/>
            <a:ext cx="484800" cy="21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12" name="Google Shape;312;p54"/>
          <p:cNvSpPr/>
          <p:nvPr/>
        </p:nvSpPr>
        <p:spPr>
          <a:xfrm>
            <a:off x="3790967" y="3481708"/>
            <a:ext cx="341700" cy="30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Google Shape;313;p54"/>
          <p:cNvSpPr/>
          <p:nvPr/>
        </p:nvSpPr>
        <p:spPr>
          <a:xfrm>
            <a:off x="3417726" y="4256845"/>
            <a:ext cx="1079400" cy="188400"/>
          </a:xfrm>
          <a:prstGeom prst="roundRect">
            <a:avLst>
              <a:gd name="adj" fmla="val 16667"/>
            </a:avLst>
          </a:prstGeom>
          <a:solidFill>
            <a:srgbClr val="EAE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AI/Tensor HW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N W3" charset="-128"/>
              <a:cs typeface="+mn-cs"/>
              <a:sym typeface="Myriad Set Text" charset="0"/>
            </a:endParaRPr>
          </a:p>
        </p:txBody>
      </p:sp>
      <p:sp>
        <p:nvSpPr>
          <p:cNvPr id="314" name="Google Shape;314;p54"/>
          <p:cNvSpPr/>
          <p:nvPr/>
        </p:nvSpPr>
        <p:spPr>
          <a:xfrm>
            <a:off x="3520938" y="3178845"/>
            <a:ext cx="881700" cy="35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Other Backends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5" name="Google Shape;31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1888" y="3122358"/>
            <a:ext cx="773625" cy="3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2231" y="2453054"/>
            <a:ext cx="341700" cy="40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4169" y="2453062"/>
            <a:ext cx="663000" cy="4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7423" y="2414117"/>
            <a:ext cx="493200" cy="4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AAC-4D50-4092-A37B-631C5D6A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Need for APIs for Functional Safety</a:t>
            </a:r>
          </a:p>
        </p:txBody>
      </p:sp>
      <p:pic>
        <p:nvPicPr>
          <p:cNvPr id="17" name="Google Shape;108;p21" descr="http://3.bp.blogspot.com/-TM4GV7edRcc/VUO6iBVPRYI/AAAAAAAACro/CELyjrYTp50/s1600/DiSTI-Cluster-Concept-NEW.jpg">
            <a:extLst>
              <a:ext uri="{FF2B5EF4-FFF2-40B4-BE49-F238E27FC236}">
                <a16:creationId xmlns:a16="http://schemas.microsoft.com/office/drawing/2014/main" id="{CEBA90B9-133E-4218-BD54-F396CF241F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6803" y="2346635"/>
            <a:ext cx="1488309" cy="5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2;p21" descr="http://sarasotaavionics.com/images/images/DYNON-SKYVIEW1.jpg">
            <a:extLst>
              <a:ext uri="{FF2B5EF4-FFF2-40B4-BE49-F238E27FC236}">
                <a16:creationId xmlns:a16="http://schemas.microsoft.com/office/drawing/2014/main" id="{A103BC46-7940-4355-B35D-DA45C8432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966" y="2447200"/>
            <a:ext cx="66783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A picture containing weapon, aircraft&#10;&#10;Description automatically generated">
            <a:extLst>
              <a:ext uri="{FF2B5EF4-FFF2-40B4-BE49-F238E27FC236}">
                <a16:creationId xmlns:a16="http://schemas.microsoft.com/office/drawing/2014/main" id="{3BBDB8EE-535A-4C55-8B2F-A04FEA9014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367" y="1634561"/>
            <a:ext cx="1393113" cy="99701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E9CAFCE-076B-4FA6-A29E-83A80B3F5D3C}"/>
              </a:ext>
            </a:extLst>
          </p:cNvPr>
          <p:cNvGrpSpPr/>
          <p:nvPr/>
        </p:nvGrpSpPr>
        <p:grpSpPr>
          <a:xfrm>
            <a:off x="3356472" y="1846436"/>
            <a:ext cx="1008048" cy="422645"/>
            <a:chOff x="3053542" y="1524541"/>
            <a:chExt cx="1397470" cy="585918"/>
          </a:xfrm>
        </p:grpSpPr>
        <p:pic>
          <p:nvPicPr>
            <p:cNvPr id="3074" name="Picture 2" descr="2015 Honda Civic Values &amp;amp; Cars for Sale | Kelley Blue Book">
              <a:extLst>
                <a:ext uri="{FF2B5EF4-FFF2-40B4-BE49-F238E27FC236}">
                  <a16:creationId xmlns:a16="http://schemas.microsoft.com/office/drawing/2014/main" id="{EA09188F-4B73-48C6-883A-743762249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53542" y="1524541"/>
              <a:ext cx="1397470" cy="58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D5F1F2-D9B3-44B1-96FB-2A48D1C7A7AB}"/>
                </a:ext>
              </a:extLst>
            </p:cNvPr>
            <p:cNvSpPr/>
            <p:nvPr/>
          </p:nvSpPr>
          <p:spPr bwMode="auto">
            <a:xfrm>
              <a:off x="4267200" y="1812738"/>
              <a:ext cx="76200" cy="4571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970">
                <a:tabLst>
                  <a:tab pos="132286" algn="l"/>
                  <a:tab pos="1464411" algn="l"/>
                  <a:tab pos="2797857" algn="l"/>
                  <a:tab pos="4129981" algn="l"/>
                  <a:tab pos="5460782" algn="l"/>
                </a:tabLst>
              </a:pPr>
              <a:endParaRPr lang="en-US" sz="1333" dirty="0">
                <a:solidFill>
                  <a:schemeClr val="tx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1312C8A-3004-4DBB-AAB2-75D878E8A010}"/>
              </a:ext>
            </a:extLst>
          </p:cNvPr>
          <p:cNvSpPr txBox="1"/>
          <p:nvPr/>
        </p:nvSpPr>
        <p:spPr bwMode="auto">
          <a:xfrm>
            <a:off x="1363035" y="3063880"/>
            <a:ext cx="869273" cy="49847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1990s</a:t>
            </a:r>
          </a:p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Avionics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755F82-346F-45DB-B59D-C144997B39D0}"/>
              </a:ext>
            </a:extLst>
          </p:cNvPr>
          <p:cNvSpPr txBox="1"/>
          <p:nvPr/>
        </p:nvSpPr>
        <p:spPr bwMode="auto">
          <a:xfrm>
            <a:off x="3713615" y="3063880"/>
            <a:ext cx="1358278" cy="49847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2010s</a:t>
            </a:r>
          </a:p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Automotive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3DCEA1-2333-4BFD-87B2-ECB7220B1F1B}"/>
              </a:ext>
            </a:extLst>
          </p:cNvPr>
          <p:cNvSpPr txBox="1"/>
          <p:nvPr/>
        </p:nvSpPr>
        <p:spPr bwMode="auto">
          <a:xfrm>
            <a:off x="6553200" y="3063880"/>
            <a:ext cx="1358278" cy="49847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2020s…</a:t>
            </a:r>
          </a:p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Everywhere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414C75-5310-4E66-907D-C1224437BA69}"/>
              </a:ext>
            </a:extLst>
          </p:cNvPr>
          <p:cNvSpPr txBox="1"/>
          <p:nvPr/>
        </p:nvSpPr>
        <p:spPr bwMode="auto">
          <a:xfrm>
            <a:off x="676237" y="842739"/>
            <a:ext cx="4937670" cy="6103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Demand for advanced GPU-accelerated graphics and compute is growing in an increasing number of industries where safety is paramount, such as automotive, autonomy, avionics, medical, industrial, and energy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038A68-CA5A-4910-A532-B5DD4BF5FF4A}"/>
              </a:ext>
            </a:extLst>
          </p:cNvPr>
          <p:cNvCxnSpPr/>
          <p:nvPr/>
        </p:nvCxnSpPr>
        <p:spPr bwMode="auto">
          <a:xfrm>
            <a:off x="869360" y="3051470"/>
            <a:ext cx="7772400" cy="0"/>
          </a:xfrm>
          <a:prstGeom prst="straightConnector1">
            <a:avLst/>
          </a:prstGeom>
          <a:solidFill>
            <a:srgbClr val="E66714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26" name="Picture 2" descr="automotive, software, ACES">
            <a:extLst>
              <a:ext uri="{FF2B5EF4-FFF2-40B4-BE49-F238E27FC236}">
                <a16:creationId xmlns:a16="http://schemas.microsoft.com/office/drawing/2014/main" id="{AC09A713-CB3B-4892-ABE7-E480C1D8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908" y="2145633"/>
            <a:ext cx="1624064" cy="8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picture containing transport, airplane, aircraft&#10;&#10;Description automatically generated">
            <a:extLst>
              <a:ext uri="{FF2B5EF4-FFF2-40B4-BE49-F238E27FC236}">
                <a16:creationId xmlns:a16="http://schemas.microsoft.com/office/drawing/2014/main" id="{4F20AAED-FF5F-4448-AB9B-B74AC48929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91200" y="1848738"/>
            <a:ext cx="972145" cy="275334"/>
          </a:xfrm>
          <a:prstGeom prst="rect">
            <a:avLst/>
          </a:prstGeom>
        </p:spPr>
      </p:pic>
      <p:pic>
        <p:nvPicPr>
          <p:cNvPr id="30" name="Picture 29" descr="A white robo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61AFF8F-DFCB-40FC-84A5-C2FB0082040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63904" y="1403079"/>
            <a:ext cx="434879" cy="4348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EBBFDB-F0E6-4EDE-A692-EC9485F6717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71480" y="1216904"/>
            <a:ext cx="483310" cy="642935"/>
          </a:xfrm>
          <a:prstGeom prst="rect">
            <a:avLst/>
          </a:prstGeom>
        </p:spPr>
      </p:pic>
      <p:pic>
        <p:nvPicPr>
          <p:cNvPr id="37" name="Picture 3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562B5AE6-7C62-4306-BC08-66C8E2BFD4B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447" y="1809405"/>
            <a:ext cx="807240" cy="322104"/>
          </a:xfrm>
          <a:prstGeom prst="rect">
            <a:avLst/>
          </a:prstGeom>
        </p:spPr>
      </p:pic>
      <p:pic>
        <p:nvPicPr>
          <p:cNvPr id="25" name="Google Shape;113;p21">
            <a:extLst>
              <a:ext uri="{FF2B5EF4-FFF2-40B4-BE49-F238E27FC236}">
                <a16:creationId xmlns:a16="http://schemas.microsoft.com/office/drawing/2014/main" id="{381E9B73-9D2A-4F17-ACA6-08D93B86713E}"/>
              </a:ext>
            </a:extLst>
          </p:cNvPr>
          <p:cNvPicPr preferRelativeResize="0"/>
          <p:nvPr/>
        </p:nvPicPr>
        <p:blipFill rotWithShape="1">
          <a:blip r:embed="rId11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508" y="1370288"/>
            <a:ext cx="566484" cy="37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90;p21">
            <a:extLst>
              <a:ext uri="{FF2B5EF4-FFF2-40B4-BE49-F238E27FC236}">
                <a16:creationId xmlns:a16="http://schemas.microsoft.com/office/drawing/2014/main" id="{A66E74DC-8CA1-45D3-8531-33C927E0FB6A}"/>
              </a:ext>
            </a:extLst>
          </p:cNvPr>
          <p:cNvPicPr preferRelativeResize="0"/>
          <p:nvPr/>
        </p:nvPicPr>
        <p:blipFill rotWithShape="1">
          <a:blip r:embed="rId1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136" y="1754584"/>
            <a:ext cx="317497" cy="35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5;p44" descr="http://droneblog.com/wp-content/uploads/2015/05/CyPhy-LVL-1-Drone_2-785x389.png">
            <a:extLst>
              <a:ext uri="{FF2B5EF4-FFF2-40B4-BE49-F238E27FC236}">
                <a16:creationId xmlns:a16="http://schemas.microsoft.com/office/drawing/2014/main" id="{5F50C3CA-664E-42B6-855C-324914539594}"/>
              </a:ext>
            </a:extLst>
          </p:cNvPr>
          <p:cNvPicPr preferRelativeResize="0"/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911" y="1252842"/>
            <a:ext cx="812700" cy="402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664C0-B863-4A91-ACFE-0DF7031904F4}"/>
              </a:ext>
            </a:extLst>
          </p:cNvPr>
          <p:cNvGrpSpPr/>
          <p:nvPr/>
        </p:nvGrpSpPr>
        <p:grpSpPr>
          <a:xfrm>
            <a:off x="5869232" y="3774780"/>
            <a:ext cx="2665168" cy="883116"/>
            <a:chOff x="909921" y="3102924"/>
            <a:chExt cx="3244550" cy="1075097"/>
          </a:xfrm>
        </p:grpSpPr>
        <p:sp>
          <p:nvSpPr>
            <p:cNvPr id="33" name="Google Shape;128;p28">
              <a:extLst>
                <a:ext uri="{FF2B5EF4-FFF2-40B4-BE49-F238E27FC236}">
                  <a16:creationId xmlns:a16="http://schemas.microsoft.com/office/drawing/2014/main" id="{8BF6DAF5-079E-4675-93E0-BF9A92D2BF91}"/>
                </a:ext>
              </a:extLst>
            </p:cNvPr>
            <p:cNvSpPr txBox="1"/>
            <p:nvPr/>
          </p:nvSpPr>
          <p:spPr>
            <a:xfrm>
              <a:off x="909921" y="3657600"/>
              <a:ext cx="3244550" cy="52042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chemeClr val="tx2"/>
                  </a:solidFill>
                  <a:latin typeface="Trebuchet MS" pitchFamily="34" charset="0"/>
                  <a:cs typeface="Tahoma" pitchFamily="34" charset="0"/>
                </a:defRPr>
              </a:lvl1pPr>
            </a:lstStyle>
            <a:p>
              <a:r>
                <a:rPr lang="en-US" sz="800" dirty="0"/>
                <a:t>Industry s</a:t>
              </a:r>
              <a:r>
                <a:rPr lang="en" sz="800" dirty="0"/>
                <a:t>afety-critical standards include</a:t>
              </a:r>
              <a:r>
                <a:rPr lang="en" sz="700" dirty="0"/>
                <a:t> </a:t>
              </a:r>
              <a:br>
                <a:rPr lang="en" sz="700" dirty="0"/>
              </a:br>
              <a:r>
                <a:rPr lang="en-US" sz="700" i="0" u="sng" strike="noStrike" dirty="0">
                  <a:solidFill>
                    <a:srgbClr val="1155CC"/>
                  </a:solidFill>
                  <a:effectLst/>
                  <a:hlinkClick r:id="rId16"/>
                </a:rPr>
                <a:t>RTCA DO-178C</a:t>
              </a:r>
              <a:r>
                <a:rPr lang="en-US" sz="700" i="0" u="none" strike="noStrike" dirty="0">
                  <a:solidFill>
                    <a:srgbClr val="242424"/>
                  </a:solidFill>
                  <a:effectLst/>
                </a:rPr>
                <a:t> (avionics) | </a:t>
              </a:r>
              <a:r>
                <a:rPr lang="en-US" sz="700" i="0" u="sng" strike="noStrike" dirty="0">
                  <a:solidFill>
                    <a:srgbClr val="1155CC"/>
                  </a:solidFill>
                  <a:effectLst/>
                  <a:hlinkClick r:id="rId17"/>
                </a:rPr>
                <a:t>ISO 26262</a:t>
              </a:r>
              <a:r>
                <a:rPr lang="en-US" sz="700" i="0" u="none" strike="noStrike" dirty="0">
                  <a:solidFill>
                    <a:srgbClr val="000000"/>
                  </a:solidFill>
                  <a:effectLst/>
                </a:rPr>
                <a:t> ASIL D</a:t>
              </a:r>
              <a:r>
                <a:rPr lang="en-US" sz="700" i="0" u="none" strike="noStrike" dirty="0">
                  <a:solidFill>
                    <a:srgbClr val="242424"/>
                  </a:solidFill>
                  <a:effectLst/>
                </a:rPr>
                <a:t> (automotive)</a:t>
              </a:r>
              <a:endParaRPr lang="en-US" sz="700" dirty="0"/>
            </a:p>
            <a:p>
              <a:r>
                <a:rPr lang="en-US" sz="700" i="0" u="none" strike="noStrike" dirty="0">
                  <a:solidFill>
                    <a:srgbClr val="242424"/>
                  </a:solidFill>
                  <a:effectLst/>
                </a:rPr>
                <a:t> </a:t>
              </a:r>
              <a:r>
                <a:rPr lang="en-US" sz="700" i="0" u="none" strike="noStrike" dirty="0">
                  <a:solidFill>
                    <a:srgbClr val="242424"/>
                  </a:solidFill>
                  <a:effectLst/>
                  <a:hlinkClick r:id="rId18"/>
                </a:rPr>
                <a:t>IEC 61508</a:t>
              </a:r>
              <a:r>
                <a:rPr lang="en-US" sz="700" i="0" u="none" strike="noStrike" dirty="0">
                  <a:solidFill>
                    <a:srgbClr val="242424"/>
                  </a:solidFill>
                  <a:effectLst/>
                </a:rPr>
                <a:t> (industrial) | </a:t>
              </a:r>
              <a:r>
                <a:rPr lang="en-US" sz="700" i="0" u="none" strike="noStrike" dirty="0">
                  <a:solidFill>
                    <a:srgbClr val="242424"/>
                  </a:solidFill>
                  <a:effectLst/>
                  <a:hlinkClick r:id="rId19"/>
                </a:rPr>
                <a:t>IEC 62304</a:t>
              </a:r>
              <a:r>
                <a:rPr lang="en-US" sz="700" i="0" u="none" strike="noStrike" dirty="0">
                  <a:solidFill>
                    <a:srgbClr val="242424"/>
                  </a:solidFill>
                  <a:effectLst/>
                </a:rPr>
                <a:t> (medical)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F07545-4982-467E-90AA-FD7A9D2AC30A}"/>
                </a:ext>
              </a:extLst>
            </p:cNvPr>
            <p:cNvGrpSpPr/>
            <p:nvPr/>
          </p:nvGrpSpPr>
          <p:grpSpPr>
            <a:xfrm>
              <a:off x="1455298" y="3102924"/>
              <a:ext cx="2033024" cy="622888"/>
              <a:chOff x="1319776" y="3102924"/>
              <a:chExt cx="2033024" cy="622888"/>
            </a:xfrm>
          </p:grpSpPr>
          <p:pic>
            <p:nvPicPr>
              <p:cNvPr id="36" name="Google Shape;121;p21" descr="Image result for iso 26262 logo">
                <a:extLst>
                  <a:ext uri="{FF2B5EF4-FFF2-40B4-BE49-F238E27FC236}">
                    <a16:creationId xmlns:a16="http://schemas.microsoft.com/office/drawing/2014/main" id="{805BD737-2A35-476A-BE51-13D0B51398C5}"/>
                  </a:ext>
                </a:extLst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1319776" y="3190110"/>
                <a:ext cx="1281471" cy="4485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Picture 2" descr="Compliance in Avionics Software Systems Development">
                <a:extLst>
                  <a:ext uri="{FF2B5EF4-FFF2-40B4-BE49-F238E27FC236}">
                    <a16:creationId xmlns:a16="http://schemas.microsoft.com/office/drawing/2014/main" id="{9E3F1019-0B81-43CE-B163-BA293EED3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912" y="3102924"/>
                <a:ext cx="622888" cy="622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66E961-DA1F-4786-A37E-F31AE10F9F11}"/>
              </a:ext>
            </a:extLst>
          </p:cNvPr>
          <p:cNvSpPr txBox="1"/>
          <p:nvPr/>
        </p:nvSpPr>
        <p:spPr bwMode="auto">
          <a:xfrm>
            <a:off x="762000" y="3681149"/>
            <a:ext cx="4895518" cy="10673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A42024"/>
                </a:solidFill>
                <a:latin typeface="Trebuchet MS" panose="020B0603020202020204" pitchFamily="34" charset="0"/>
                <a:cs typeface="Tahoma" pitchFamily="34" charset="0"/>
              </a:rPr>
              <a:t>Safety-critical APIs reduce system-level</a:t>
            </a:r>
            <a:br>
              <a:rPr lang="en-US" sz="1200" b="1" dirty="0">
                <a:solidFill>
                  <a:srgbClr val="A42024"/>
                </a:solidFill>
                <a:latin typeface="Trebuchet MS" panose="020B0603020202020204" pitchFamily="34" charset="0"/>
                <a:cs typeface="Tahoma" pitchFamily="34" charset="0"/>
              </a:rPr>
            </a:br>
            <a:r>
              <a:rPr lang="en-US" sz="1200" b="1" dirty="0">
                <a:solidFill>
                  <a:srgbClr val="A42024"/>
                </a:solidFill>
                <a:latin typeface="Trebuchet MS" panose="020B0603020202020204" pitchFamily="34" charset="0"/>
                <a:cs typeface="Tahoma" pitchFamily="34" charset="0"/>
              </a:rPr>
              <a:t> functional safety certification effort and costs </a:t>
            </a:r>
            <a:br>
              <a:rPr lang="en-US" sz="105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</a:br>
            <a:r>
              <a:rPr lang="en-US" sz="10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1) Streamlined functionality to reduce documentation and testing</a:t>
            </a:r>
            <a:br>
              <a:rPr lang="en-US" sz="10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</a:br>
            <a:r>
              <a:rPr lang="en-US" sz="10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2) Deterministic behavior to simplify system design and testing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3) Unambiguous API with minimized undefined behavior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4) Comprehensive and robust error/fault handling</a:t>
            </a:r>
          </a:p>
        </p:txBody>
      </p:sp>
    </p:spTree>
    <p:extLst>
      <p:ext uri="{BB962C8B-B14F-4D97-AF65-F5344CB8AC3E}">
        <p14:creationId xmlns:p14="http://schemas.microsoft.com/office/powerpoint/2010/main" val="634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Bent-Up 2">
            <a:extLst>
              <a:ext uri="{FF2B5EF4-FFF2-40B4-BE49-F238E27FC236}">
                <a16:creationId xmlns:a16="http://schemas.microsoft.com/office/drawing/2014/main" id="{0F37EA35-E62E-D4D6-EBFF-F2EE11CD93E6}"/>
              </a:ext>
            </a:extLst>
          </p:cNvPr>
          <p:cNvSpPr/>
          <p:nvPr/>
        </p:nvSpPr>
        <p:spPr bwMode="auto">
          <a:xfrm rot="5400000">
            <a:off x="7268254" y="4109269"/>
            <a:ext cx="685800" cy="609600"/>
          </a:xfrm>
          <a:prstGeom prst="bentUpArrow">
            <a:avLst>
              <a:gd name="adj1" fmla="val 38448"/>
              <a:gd name="adj2" fmla="val 32241"/>
              <a:gd name="adj3" fmla="val 363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7900" tIns="48950" rIns="97900" bIns="489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" dirty="0"/>
              <a:t>SYCL SC Exploratory Forum Results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3738E-D3D0-C62C-4219-21D907DEE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666750"/>
            <a:ext cx="4940300" cy="4191000"/>
          </a:xfrm>
        </p:spPr>
        <p:txBody>
          <a:bodyPr/>
          <a:lstStyle/>
          <a:p>
            <a:r>
              <a:rPr lang="en-US" sz="1400" dirty="0"/>
              <a:t>Dramatic increases in software and hardware complexity in safety-critical markets</a:t>
            </a:r>
          </a:p>
          <a:p>
            <a:pPr lvl="1"/>
            <a:r>
              <a:rPr lang="en-US" sz="1400" dirty="0"/>
              <a:t>Including autonomous vehicles and devices</a:t>
            </a:r>
          </a:p>
          <a:p>
            <a:r>
              <a:rPr lang="en-US" sz="1400" dirty="0"/>
              <a:t>Widespread need for sophisticated acceleration of </a:t>
            </a:r>
            <a:br>
              <a:rPr lang="en-US" sz="1400" dirty="0"/>
            </a:br>
            <a:r>
              <a:rPr lang="en-US" sz="1400" dirty="0"/>
              <a:t>AI and heterogeneous parallel computing</a:t>
            </a:r>
          </a:p>
          <a:p>
            <a:pPr lvl="1"/>
            <a:r>
              <a:rPr lang="en-US" sz="1400" dirty="0"/>
              <a:t>Creating the demand for powerful, high-level programming abstractions</a:t>
            </a:r>
          </a:p>
          <a:p>
            <a:r>
              <a:rPr lang="en-US" sz="1400" dirty="0"/>
              <a:t>C++ programming model to unlock parallel acceleration is vital</a:t>
            </a:r>
          </a:p>
          <a:p>
            <a:pPr lvl="1"/>
            <a:r>
              <a:rPr lang="en-US" sz="1400" dirty="0"/>
              <a:t>SYCL’s use of single source C++17 adds significant value to software productivity, portability and reuse</a:t>
            </a:r>
          </a:p>
        </p:txBody>
      </p:sp>
      <p:sp>
        <p:nvSpPr>
          <p:cNvPr id="338" name="Google Shape;338;p47"/>
          <p:cNvSpPr/>
          <p:nvPr/>
        </p:nvSpPr>
        <p:spPr>
          <a:xfrm>
            <a:off x="5776572" y="1224948"/>
            <a:ext cx="2844592" cy="2957244"/>
          </a:xfrm>
          <a:prstGeom prst="rect">
            <a:avLst/>
          </a:prstGeom>
          <a:solidFill>
            <a:srgbClr val="FFFBF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 Narrow"/>
              <a:buNone/>
            </a:pPr>
            <a:endParaRPr sz="5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"/>
              <a:buFont typeface="Trebuchet MS"/>
              <a:buNone/>
            </a:pPr>
            <a:r>
              <a:rPr lang="en" sz="1417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Khronos SYCL </a:t>
            </a:r>
            <a:r>
              <a:rPr lang="en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Safety-Critical</a:t>
            </a:r>
            <a:endParaRPr sz="14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Exploratory Forum</a:t>
            </a:r>
            <a:endParaRPr sz="1417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Narrow"/>
              <a:buNone/>
            </a:pPr>
            <a:endParaRPr sz="8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Narrow"/>
              <a:buNone/>
            </a:pPr>
            <a:endParaRPr sz="8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 Narrow"/>
              <a:buNone/>
            </a:pPr>
            <a:endParaRPr sz="8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 Narrow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0" u="none" strike="noStrik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Explored industry requirements for 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high-level compute APIs suitable for safety-critical markets</a:t>
            </a:r>
            <a:endParaRPr lang="en-US" sz="1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None/>
            </a:pPr>
            <a:endParaRPr lang="en" sz="7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discussions and Zoom calls </a:t>
            </a:r>
            <a:br>
              <a:rPr lang="en" sz="11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1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March 2022 to March 2023</a:t>
            </a:r>
            <a:endParaRPr sz="1417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 Narrow"/>
              <a:buNone/>
            </a:pPr>
            <a:endParaRPr lang="en-US" sz="7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rebuchet MS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Built consensus </a:t>
            </a:r>
            <a:r>
              <a:rPr lang="en-US" sz="1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that a standardization initiative to leverage SYCL for functional safety would add industry value</a:t>
            </a:r>
            <a:r>
              <a:rPr lang="en-US" sz="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rebuchet MS"/>
              <a:buNone/>
            </a:pPr>
            <a:endParaRPr lang="en-US" sz="5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None/>
            </a:pPr>
            <a:endParaRPr lang="en-US" sz="1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47"/>
          <p:cNvSpPr txBox="1"/>
          <p:nvPr/>
        </p:nvSpPr>
        <p:spPr>
          <a:xfrm>
            <a:off x="5776572" y="772913"/>
            <a:ext cx="284459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" sz="1050" b="1" dirty="0">
                <a:solidFill>
                  <a:srgbClr val="00000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Was o</a:t>
            </a:r>
            <a:r>
              <a:rPr lang="en" sz="1050" b="1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pen to an</a:t>
            </a:r>
            <a:r>
              <a:rPr lang="en" sz="1050" b="1" dirty="0">
                <a:solidFill>
                  <a:srgbClr val="000000"/>
                </a:solidFill>
                <a:latin typeface="Trebuchet MS" panose="020B0603020202020204" pitchFamily="34" charset="0"/>
                <a:sym typeface="Trebuchet MS"/>
              </a:rPr>
              <a:t>y company with n</a:t>
            </a:r>
            <a:r>
              <a:rPr lang="en-US" sz="1050" b="1" dirty="0">
                <a:solidFill>
                  <a:srgbClr val="000000"/>
                </a:solidFill>
                <a:latin typeface="Trebuchet MS" panose="020B0603020202020204" pitchFamily="34" charset="0"/>
                <a:sym typeface="Trebuchet MS"/>
              </a:rPr>
              <a:t>o cost or patent licensing obligations</a:t>
            </a:r>
            <a:endParaRPr lang="en-US" sz="1050" b="1" dirty="0">
              <a:solidFill>
                <a:srgbClr val="000000"/>
              </a:solidFill>
              <a:latin typeface="Trebuchet MS" panose="020B0603020202020204" pitchFamily="34" charset="0"/>
              <a:sym typeface="Arial Narrow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7986551" y="3905514"/>
            <a:ext cx="826080" cy="986512"/>
          </a:xfrm>
          <a:prstGeom prst="foldedCorner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rebuchet MS"/>
                <a:ea typeface="Arial"/>
                <a:cs typeface="Arial"/>
                <a:sym typeface="Trebuchet MS"/>
              </a:rPr>
              <a:t>Working Group </a:t>
            </a:r>
            <a:r>
              <a:rPr lang="en" sz="12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Scope of Work</a:t>
            </a:r>
            <a:endParaRPr sz="20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" name="Google Shape;614;p63" descr="A picture containing cup, clock&#10;&#10;Description automatically generated">
            <a:extLst>
              <a:ext uri="{FF2B5EF4-FFF2-40B4-BE49-F238E27FC236}">
                <a16:creationId xmlns:a16="http://schemas.microsoft.com/office/drawing/2014/main" id="{A0ED292C-2461-4464-A585-44E3B5A49B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6192" y="1836352"/>
            <a:ext cx="989346" cy="4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D691F-2D14-4C19-A5F5-D491222A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565" y="1889059"/>
            <a:ext cx="1446014" cy="344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41B9E-25C3-3F2D-CE04-312FFE013D45}"/>
              </a:ext>
            </a:extLst>
          </p:cNvPr>
          <p:cNvSpPr txBox="1"/>
          <p:nvPr/>
        </p:nvSpPr>
        <p:spPr bwMode="auto">
          <a:xfrm>
            <a:off x="1071639" y="3699011"/>
            <a:ext cx="3522098" cy="70153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A SYCL-derivative to streamline system-level functional safety certification is of value and interest to the industry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2B0D2AE-27A1-3041-298C-AFDC1E1F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83" y="4367430"/>
            <a:ext cx="1749810" cy="5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8095E67-E301-54B5-BE32-648CCF782AA1}"/>
              </a:ext>
            </a:extLst>
          </p:cNvPr>
          <p:cNvSpPr/>
          <p:nvPr/>
        </p:nvSpPr>
        <p:spPr bwMode="auto">
          <a:xfrm rot="16200000" flipH="1">
            <a:off x="2680505" y="3330820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7047-BC7E-8294-61F4-8F280FFA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Khronos Safety Critical Standards Evolution</a:t>
            </a:r>
          </a:p>
        </p:txBody>
      </p:sp>
      <p:sp>
        <p:nvSpPr>
          <p:cNvPr id="7" name="Google Shape;98;p21">
            <a:extLst>
              <a:ext uri="{FF2B5EF4-FFF2-40B4-BE49-F238E27FC236}">
                <a16:creationId xmlns:a16="http://schemas.microsoft.com/office/drawing/2014/main" id="{D6DE5331-4C55-E2D0-F568-9B0A0184E4FB}"/>
              </a:ext>
            </a:extLst>
          </p:cNvPr>
          <p:cNvSpPr txBox="1"/>
          <p:nvPr/>
        </p:nvSpPr>
        <p:spPr>
          <a:xfrm>
            <a:off x="1250455" y="1239752"/>
            <a:ext cx="1296032" cy="3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OpenGL ES 1.0 - 2003</a:t>
            </a:r>
            <a:endParaRPr sz="1600" dirty="0"/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Fixed function graphics</a:t>
            </a:r>
            <a:endParaRPr sz="1600" dirty="0"/>
          </a:p>
        </p:txBody>
      </p:sp>
      <p:sp>
        <p:nvSpPr>
          <p:cNvPr id="8" name="Google Shape;99;p21">
            <a:extLst>
              <a:ext uri="{FF2B5EF4-FFF2-40B4-BE49-F238E27FC236}">
                <a16:creationId xmlns:a16="http://schemas.microsoft.com/office/drawing/2014/main" id="{8631D1FF-F15E-004F-AE12-F29956C2648B}"/>
              </a:ext>
            </a:extLst>
          </p:cNvPr>
          <p:cNvSpPr txBox="1"/>
          <p:nvPr/>
        </p:nvSpPr>
        <p:spPr>
          <a:xfrm>
            <a:off x="3039015" y="1239752"/>
            <a:ext cx="1324296" cy="3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OpenGL ES 2.0 - 2007</a:t>
            </a:r>
            <a:endParaRPr sz="1600" dirty="0"/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Programmable Shaders</a:t>
            </a:r>
            <a:endParaRPr sz="1600" dirty="0"/>
          </a:p>
        </p:txBody>
      </p:sp>
      <p:sp>
        <p:nvSpPr>
          <p:cNvPr id="9" name="Google Shape;100;p21">
            <a:extLst>
              <a:ext uri="{FF2B5EF4-FFF2-40B4-BE49-F238E27FC236}">
                <a16:creationId xmlns:a16="http://schemas.microsoft.com/office/drawing/2014/main" id="{20B4E7C6-2D63-D6CA-C49B-952192A0DA43}"/>
              </a:ext>
            </a:extLst>
          </p:cNvPr>
          <p:cNvSpPr txBox="1"/>
          <p:nvPr/>
        </p:nvSpPr>
        <p:spPr>
          <a:xfrm>
            <a:off x="1684880" y="2266794"/>
            <a:ext cx="1379975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OpenGL SC 1.0 - 2005</a:t>
            </a:r>
            <a:endParaRPr sz="1600" dirty="0"/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Fixed function graphics safety-critical subset</a:t>
            </a:r>
            <a:endParaRPr sz="1600" dirty="0"/>
          </a:p>
        </p:txBody>
      </p:sp>
      <p:sp>
        <p:nvSpPr>
          <p:cNvPr id="10" name="Google Shape;101;p21">
            <a:extLst>
              <a:ext uri="{FF2B5EF4-FFF2-40B4-BE49-F238E27FC236}">
                <a16:creationId xmlns:a16="http://schemas.microsoft.com/office/drawing/2014/main" id="{007E8FD7-2F43-D09C-5EE1-6F224121E0B3}"/>
              </a:ext>
            </a:extLst>
          </p:cNvPr>
          <p:cNvSpPr txBox="1"/>
          <p:nvPr/>
        </p:nvSpPr>
        <p:spPr>
          <a:xfrm>
            <a:off x="3590536" y="2266794"/>
            <a:ext cx="1462303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OpenGL SC 2.0 - 2016</a:t>
            </a:r>
            <a:endParaRPr sz="1600" dirty="0"/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Programmable Shaders</a:t>
            </a:r>
            <a:endParaRPr sz="1600" dirty="0"/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afety-critical subset</a:t>
            </a:r>
            <a:endParaRPr sz="1600" dirty="0"/>
          </a:p>
        </p:txBody>
      </p:sp>
      <p:pic>
        <p:nvPicPr>
          <p:cNvPr id="12" name="Google Shape;104;p21">
            <a:extLst>
              <a:ext uri="{FF2B5EF4-FFF2-40B4-BE49-F238E27FC236}">
                <a16:creationId xmlns:a16="http://schemas.microsoft.com/office/drawing/2014/main" id="{4DB82DC7-C6CF-8901-5D16-22344C135A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3826" y="895350"/>
            <a:ext cx="1184307" cy="45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5;p21">
            <a:extLst>
              <a:ext uri="{FF2B5EF4-FFF2-40B4-BE49-F238E27FC236}">
                <a16:creationId xmlns:a16="http://schemas.microsoft.com/office/drawing/2014/main" id="{8EBAA10F-E995-50F2-258A-233D68C6A41E}"/>
              </a:ext>
            </a:extLst>
          </p:cNvPr>
          <p:cNvSpPr txBox="1"/>
          <p:nvPr/>
        </p:nvSpPr>
        <p:spPr>
          <a:xfrm>
            <a:off x="5182390" y="1239752"/>
            <a:ext cx="1523210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Vulkan 1.</a:t>
            </a:r>
            <a:r>
              <a:rPr lang="en" sz="800" b="1" dirty="0">
                <a:solidFill>
                  <a:schemeClr val="dk2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2</a:t>
            </a:r>
            <a:r>
              <a:rPr lang="en" sz="800" b="1" i="0" u="none" strike="noStrike" cap="none" dirty="0">
                <a:solidFill>
                  <a:schemeClr val="dk2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 - 20</a:t>
            </a:r>
            <a:r>
              <a:rPr lang="en" sz="800" b="1" dirty="0">
                <a:solidFill>
                  <a:schemeClr val="dk2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20</a:t>
            </a:r>
            <a:endParaRPr sz="800" dirty="0">
              <a:latin typeface="Trebuchet MS" panose="020B0603020202020204" pitchFamily="34" charset="0"/>
            </a:endParaRP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 dirty="0">
                <a:solidFill>
                  <a:schemeClr val="dk2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Explicit Graphics and Compute and Display</a:t>
            </a:r>
            <a:endParaRPr sz="700" dirty="0">
              <a:latin typeface="Trebuchet MS" panose="020B0603020202020204" pitchFamily="34" charset="0"/>
            </a:endParaRPr>
          </a:p>
        </p:txBody>
      </p:sp>
      <p:sp>
        <p:nvSpPr>
          <p:cNvPr id="16" name="Google Shape;115;p21">
            <a:extLst>
              <a:ext uri="{FF2B5EF4-FFF2-40B4-BE49-F238E27FC236}">
                <a16:creationId xmlns:a16="http://schemas.microsoft.com/office/drawing/2014/main" id="{D07134CC-AB05-5694-47E2-5BD2AD81DAD4}"/>
              </a:ext>
            </a:extLst>
          </p:cNvPr>
          <p:cNvSpPr txBox="1"/>
          <p:nvPr/>
        </p:nvSpPr>
        <p:spPr>
          <a:xfrm>
            <a:off x="5422997" y="2266794"/>
            <a:ext cx="1587403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US" dirty="0">
                <a:sym typeface="Trebuchet MS"/>
              </a:rPr>
              <a:t>Vulkan SC 1.0 - 2022</a:t>
            </a:r>
            <a:endParaRPr lang="en" dirty="0">
              <a:sym typeface="Trebuchet MS"/>
            </a:endParaRPr>
          </a:p>
          <a:p>
            <a:r>
              <a:rPr lang="en" sz="700" dirty="0">
                <a:sym typeface="Trebuchet MS"/>
              </a:rPr>
              <a:t>Explicit Graphics, Compute and Display </a:t>
            </a:r>
            <a:r>
              <a:rPr lang="en-US" sz="7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safety-critical subset</a:t>
            </a:r>
            <a:endParaRPr lang="en-US" sz="1600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E8C8D13-FCB5-1674-48F9-30E9FC4E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18" y="935074"/>
            <a:ext cx="1073733" cy="35791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597039C-5619-5693-7FF6-59979ADE8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09" y="935074"/>
            <a:ext cx="1073733" cy="357911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D3E6CD-CD6F-5A3D-8962-2754AD31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84" y="1946375"/>
            <a:ext cx="1183686" cy="38183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80630F9-6425-B460-DA60-CFDC5A7BC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013" y="1946375"/>
            <a:ext cx="1183686" cy="38183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8B9943E3-D56F-8076-FFBA-E1C253414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042" y="1876982"/>
            <a:ext cx="1555212" cy="453493"/>
          </a:xfrm>
          <a:prstGeom prst="rect">
            <a:avLst/>
          </a:prstGeom>
        </p:spPr>
      </p:pic>
      <p:pic>
        <p:nvPicPr>
          <p:cNvPr id="25" name="Google Shape;614;p63" descr="A picture containing cup, clock&#10;&#10;Description automatically generated">
            <a:extLst>
              <a:ext uri="{FF2B5EF4-FFF2-40B4-BE49-F238E27FC236}">
                <a16:creationId xmlns:a16="http://schemas.microsoft.com/office/drawing/2014/main" id="{0600AECD-52D9-E02E-CDF3-694912994C4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5417" y="2911129"/>
            <a:ext cx="989346" cy="44970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15;p21">
            <a:extLst>
              <a:ext uri="{FF2B5EF4-FFF2-40B4-BE49-F238E27FC236}">
                <a16:creationId xmlns:a16="http://schemas.microsoft.com/office/drawing/2014/main" id="{E165F164-EB3F-D73F-D25C-105B876D348F}"/>
              </a:ext>
            </a:extLst>
          </p:cNvPr>
          <p:cNvSpPr txBox="1"/>
          <p:nvPr/>
        </p:nvSpPr>
        <p:spPr>
          <a:xfrm>
            <a:off x="5182390" y="3338085"/>
            <a:ext cx="1295400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US" dirty="0">
                <a:sym typeface="Trebuchet MS"/>
              </a:rPr>
              <a:t>SYCL 2020</a:t>
            </a:r>
            <a:endParaRPr lang="en" dirty="0">
              <a:sym typeface="Trebuchet MS"/>
            </a:endParaRPr>
          </a:p>
          <a:p>
            <a:r>
              <a:rPr lang="en-US" sz="700" dirty="0">
                <a:sym typeface="Trebuchet MS"/>
              </a:rPr>
              <a:t>C++-based heterogeneous parallel programming</a:t>
            </a:r>
            <a:endParaRPr lang="en-US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6D96ED-91E1-66AE-E725-EC1B620C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54" y="3867150"/>
            <a:ext cx="1749810" cy="5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F5FB394-6991-A818-D52C-AE61EC876F70}"/>
              </a:ext>
            </a:extLst>
          </p:cNvPr>
          <p:cNvSpPr txBox="1"/>
          <p:nvPr/>
        </p:nvSpPr>
        <p:spPr bwMode="auto">
          <a:xfrm rot="405990">
            <a:off x="6822018" y="3068299"/>
            <a:ext cx="1974546" cy="73225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A42024"/>
                </a:solidFill>
                <a:latin typeface="Trebuchet MS" pitchFamily="34" charset="0"/>
                <a:cs typeface="Tahoma" pitchFamily="34" charset="0"/>
              </a:rPr>
              <a:t>March 2023</a:t>
            </a:r>
            <a:endParaRPr lang="en-US" sz="1000" b="1" dirty="0">
              <a:solidFill>
                <a:srgbClr val="A42024"/>
              </a:solidFill>
              <a:latin typeface="Trebuchet MS" pitchFamily="34" charset="0"/>
              <a:cs typeface="Tahoma" pitchFamily="34" charset="0"/>
            </a:endParaRPr>
          </a:p>
          <a:p>
            <a:pPr algn="ctr"/>
            <a:r>
              <a:rPr lang="en-US" sz="800" b="1" dirty="0">
                <a:solidFill>
                  <a:srgbClr val="A42024"/>
                </a:solidFill>
                <a:latin typeface="Trebuchet MS" pitchFamily="34" charset="0"/>
                <a:cs typeface="Tahoma" pitchFamily="34" charset="0"/>
              </a:rPr>
              <a:t>SYCL SC Working Group announced to develop C++-based heterogeneous parallel compute programming framework for safety-critical systems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A25CFD-CE29-9D46-5507-E2DD105EDC29}"/>
              </a:ext>
            </a:extLst>
          </p:cNvPr>
          <p:cNvSpPr txBox="1"/>
          <p:nvPr/>
        </p:nvSpPr>
        <p:spPr bwMode="auto">
          <a:xfrm>
            <a:off x="627984" y="3105150"/>
            <a:ext cx="2566657" cy="125925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2024"/>
                </a:solidFill>
                <a:latin typeface="Trebuchet MS" panose="020B0603020202020204" pitchFamily="34" charset="0"/>
                <a:cs typeface="Tahoma" pitchFamily="34" charset="0"/>
              </a:rPr>
              <a:t>Khronos has 20 years experience in standards for safety-critical markets</a:t>
            </a:r>
            <a:r>
              <a:rPr lang="en-US" sz="1100" b="1" dirty="0">
                <a:solidFill>
                  <a:srgbClr val="A42024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900" b="1" dirty="0">
                <a:solidFill>
                  <a:schemeClr val="tx1"/>
                </a:solidFill>
                <a:latin typeface="Trebuchet MS" panose="020B0603020202020204" pitchFamily="34" charset="0"/>
                <a:cs typeface="Tahoma" pitchFamily="34" charset="0"/>
              </a:rPr>
              <a:t>Leveraging proven mainstream standards with shipping implementations and developer tooling and familiarity</a:t>
            </a:r>
          </a:p>
          <a:p>
            <a:pPr algn="ctr">
              <a:spcBef>
                <a:spcPts val="600"/>
              </a:spcBef>
            </a:pPr>
            <a:r>
              <a:rPr lang="en-US" sz="9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A choice of abstraction levels to suit different markets and developer needs</a:t>
            </a:r>
          </a:p>
        </p:txBody>
      </p:sp>
      <p:pic>
        <p:nvPicPr>
          <p:cNvPr id="3" name="Google Shape;645;p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6A0781-4EAC-1E6D-BA6F-232074EFA4A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0099" y="2943690"/>
            <a:ext cx="1219200" cy="4354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1;p21">
            <a:extLst>
              <a:ext uri="{FF2B5EF4-FFF2-40B4-BE49-F238E27FC236}">
                <a16:creationId xmlns:a16="http://schemas.microsoft.com/office/drawing/2014/main" id="{7478D3BD-0381-9524-39ED-FF2E51C0D057}"/>
              </a:ext>
            </a:extLst>
          </p:cNvPr>
          <p:cNvSpPr txBox="1"/>
          <p:nvPr/>
        </p:nvSpPr>
        <p:spPr>
          <a:xfrm>
            <a:off x="3534214" y="3338085"/>
            <a:ext cx="1588144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OpenVX SC Extension – 2017</a:t>
            </a: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2"/>
                </a:solidFill>
                <a:latin typeface="Trebuchet MS"/>
                <a:sym typeface="Trebuchet MS"/>
              </a:rPr>
              <a:t>Graph-based vision and inferencing </a:t>
            </a:r>
            <a:endParaRPr sz="1400" dirty="0"/>
          </a:p>
        </p:txBody>
      </p:sp>
      <p:pic>
        <p:nvPicPr>
          <p:cNvPr id="23" name="Google Shape;645;p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88890-AAA7-E432-C1FA-F9121799814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9873" y="3862983"/>
            <a:ext cx="1219200" cy="4354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01;p21">
            <a:extLst>
              <a:ext uri="{FF2B5EF4-FFF2-40B4-BE49-F238E27FC236}">
                <a16:creationId xmlns:a16="http://schemas.microsoft.com/office/drawing/2014/main" id="{0BE031CE-83B0-AC2A-1E14-5AA928C9BABC}"/>
              </a:ext>
            </a:extLst>
          </p:cNvPr>
          <p:cNvSpPr txBox="1"/>
          <p:nvPr/>
        </p:nvSpPr>
        <p:spPr>
          <a:xfrm>
            <a:off x="4535877" y="4220931"/>
            <a:ext cx="1382256" cy="42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OpenVX 1.3 – 2019</a:t>
            </a:r>
          </a:p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2"/>
                </a:solidFill>
                <a:latin typeface="Trebuchet MS"/>
                <a:sym typeface="Trebuchet MS"/>
              </a:rPr>
              <a:t>SC Extension integrated into core OpenVX specification</a:t>
            </a:r>
            <a:endParaRPr sz="1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A9FE1C-66E8-9C83-EDD2-F9EABEC51F9A}"/>
              </a:ext>
            </a:extLst>
          </p:cNvPr>
          <p:cNvSpPr/>
          <p:nvPr/>
        </p:nvSpPr>
        <p:spPr bwMode="auto">
          <a:xfrm>
            <a:off x="4604499" y="2006846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306085B-20DC-2589-8019-A10EEB84DF32}"/>
              </a:ext>
            </a:extLst>
          </p:cNvPr>
          <p:cNvSpPr/>
          <p:nvPr/>
        </p:nvSpPr>
        <p:spPr bwMode="auto">
          <a:xfrm>
            <a:off x="2673623" y="2028101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736FF8C-99EB-1EB1-1207-F001F691B01D}"/>
              </a:ext>
            </a:extLst>
          </p:cNvPr>
          <p:cNvSpPr/>
          <p:nvPr/>
        </p:nvSpPr>
        <p:spPr bwMode="auto">
          <a:xfrm>
            <a:off x="4127538" y="994632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5FB6847-C5F7-94FE-5FF1-DE3620993156}"/>
              </a:ext>
            </a:extLst>
          </p:cNvPr>
          <p:cNvSpPr/>
          <p:nvPr/>
        </p:nvSpPr>
        <p:spPr bwMode="auto">
          <a:xfrm>
            <a:off x="2112031" y="991273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C1AC3EA-629B-197E-F21A-DCDCAF32B9D5}"/>
              </a:ext>
            </a:extLst>
          </p:cNvPr>
          <p:cNvSpPr/>
          <p:nvPr/>
        </p:nvSpPr>
        <p:spPr bwMode="auto">
          <a:xfrm rot="2980559">
            <a:off x="1306608" y="1605121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0A011DB-B188-3813-E76F-E53BAEAC0BA4}"/>
              </a:ext>
            </a:extLst>
          </p:cNvPr>
          <p:cNvSpPr/>
          <p:nvPr/>
        </p:nvSpPr>
        <p:spPr bwMode="auto">
          <a:xfrm rot="2980559">
            <a:off x="6415447" y="3819130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119E755-C7F0-3541-AD6D-361BEDA3E248}"/>
              </a:ext>
            </a:extLst>
          </p:cNvPr>
          <p:cNvSpPr/>
          <p:nvPr/>
        </p:nvSpPr>
        <p:spPr bwMode="auto">
          <a:xfrm rot="2980559">
            <a:off x="4144266" y="3819131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AB33F80-C038-6659-EB6C-1FF361D9FE3B}"/>
              </a:ext>
            </a:extLst>
          </p:cNvPr>
          <p:cNvSpPr/>
          <p:nvPr/>
        </p:nvSpPr>
        <p:spPr bwMode="auto">
          <a:xfrm rot="2980559">
            <a:off x="5104253" y="1609163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D1D966E-D2AA-070B-C6D9-0EAF517FD5B5}"/>
              </a:ext>
            </a:extLst>
          </p:cNvPr>
          <p:cNvSpPr/>
          <p:nvPr/>
        </p:nvSpPr>
        <p:spPr bwMode="auto">
          <a:xfrm rot="2980559">
            <a:off x="3192213" y="1635146"/>
            <a:ext cx="304800" cy="21838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SYCL SC Design Philosophy</a:t>
            </a:r>
          </a:p>
        </p:txBody>
      </p:sp>
      <p:sp>
        <p:nvSpPr>
          <p:cNvPr id="106" name="Google Shape;106;p7"/>
          <p:cNvSpPr txBox="1"/>
          <p:nvPr/>
        </p:nvSpPr>
        <p:spPr>
          <a:xfrm>
            <a:off x="838200" y="1352550"/>
            <a:ext cx="2117199" cy="94532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33" b="1">
                <a:solidFill>
                  <a:schemeClr val="tx2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" sz="1600" dirty="0">
                <a:solidFill>
                  <a:srgbClr val="F35A1C"/>
                </a:solidFill>
                <a:sym typeface="Trebuchet MS"/>
              </a:rPr>
              <a:t>Deterministic</a:t>
            </a:r>
          </a:p>
          <a:p>
            <a:r>
              <a:rPr lang="en" dirty="0">
                <a:sym typeface="Trebuchet MS"/>
              </a:rPr>
              <a:t>Predictable execution times and results </a:t>
            </a:r>
            <a:r>
              <a:rPr lang="en-US" dirty="0"/>
              <a:t>simplify design and test</a:t>
            </a:r>
            <a:endParaRPr dirty="0">
              <a:sym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58E16-1A58-1AD5-8CA5-14FF27BED237}"/>
              </a:ext>
            </a:extLst>
          </p:cNvPr>
          <p:cNvSpPr txBox="1"/>
          <p:nvPr/>
        </p:nvSpPr>
        <p:spPr bwMode="auto">
          <a:xfrm>
            <a:off x="1166762" y="742950"/>
            <a:ext cx="6527813" cy="49847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SYCL SC will use the same definition and scope of “safety critical” as Vulkan SC</a:t>
            </a:r>
          </a:p>
          <a:p>
            <a:pPr algn="ctr"/>
            <a:r>
              <a:rPr lang="en-US" sz="1333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to reduce system-level functional safety certification effort and costs</a:t>
            </a:r>
          </a:p>
        </p:txBody>
      </p:sp>
      <p:sp>
        <p:nvSpPr>
          <p:cNvPr id="5" name="Google Shape;106;p7">
            <a:extLst>
              <a:ext uri="{FF2B5EF4-FFF2-40B4-BE49-F238E27FC236}">
                <a16:creationId xmlns:a16="http://schemas.microsoft.com/office/drawing/2014/main" id="{4C4479C9-08DD-2EF7-B90C-4F0FB75CDA0C}"/>
              </a:ext>
            </a:extLst>
          </p:cNvPr>
          <p:cNvSpPr txBox="1"/>
          <p:nvPr/>
        </p:nvSpPr>
        <p:spPr>
          <a:xfrm>
            <a:off x="3256444" y="1352550"/>
            <a:ext cx="2577541" cy="94532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33" b="1">
                <a:solidFill>
                  <a:schemeClr val="tx2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" sz="1600" dirty="0">
                <a:solidFill>
                  <a:srgbClr val="F35A1C"/>
                </a:solidFill>
                <a:sym typeface="Trebuchet MS"/>
              </a:rPr>
              <a:t>Robust</a:t>
            </a:r>
          </a:p>
          <a:p>
            <a:r>
              <a:rPr lang="en-US" dirty="0">
                <a:sym typeface="Trebuchet MS"/>
              </a:rPr>
              <a:t>Comprehensive error handling, remove ambiguity, eliminate undefined behavior</a:t>
            </a:r>
          </a:p>
        </p:txBody>
      </p:sp>
      <p:sp>
        <p:nvSpPr>
          <p:cNvPr id="6" name="Google Shape;106;p7">
            <a:extLst>
              <a:ext uri="{FF2B5EF4-FFF2-40B4-BE49-F238E27FC236}">
                <a16:creationId xmlns:a16="http://schemas.microsoft.com/office/drawing/2014/main" id="{3B49A355-BA40-7AEC-677A-E6DC221EF115}"/>
              </a:ext>
            </a:extLst>
          </p:cNvPr>
          <p:cNvSpPr txBox="1"/>
          <p:nvPr/>
        </p:nvSpPr>
        <p:spPr>
          <a:xfrm>
            <a:off x="6172200" y="1352550"/>
            <a:ext cx="2349292" cy="97590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33" b="1">
                <a:solidFill>
                  <a:schemeClr val="tx2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" sz="1600" dirty="0">
                <a:solidFill>
                  <a:srgbClr val="F35A1C"/>
                </a:solidFill>
                <a:sym typeface="Trebuchet MS"/>
              </a:rPr>
              <a:t>Simplified</a:t>
            </a:r>
          </a:p>
          <a:p>
            <a:r>
              <a:rPr lang="en-US" sz="1400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Streamline functionality to reduce documentation and testing</a:t>
            </a:r>
            <a:endParaRPr lang="en-US" dirty="0">
              <a:sym typeface="Trebuchet MS"/>
            </a:endParaRPr>
          </a:p>
        </p:txBody>
      </p:sp>
      <p:pic>
        <p:nvPicPr>
          <p:cNvPr id="8" name="Google Shape;36;p1">
            <a:extLst>
              <a:ext uri="{FF2B5EF4-FFF2-40B4-BE49-F238E27FC236}">
                <a16:creationId xmlns:a16="http://schemas.microsoft.com/office/drawing/2014/main" id="{9178636E-6718-068E-B044-18B2B44746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113" y="2571750"/>
            <a:ext cx="3448273" cy="11455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33F5988-9B4A-900E-67D9-5F2E384E4353}"/>
              </a:ext>
            </a:extLst>
          </p:cNvPr>
          <p:cNvSpPr/>
          <p:nvPr/>
        </p:nvSpPr>
        <p:spPr bwMode="auto">
          <a:xfrm rot="2980559">
            <a:off x="2488735" y="2306316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E57FEC-9142-F188-960C-0476C03B6159}"/>
              </a:ext>
            </a:extLst>
          </p:cNvPr>
          <p:cNvSpPr/>
          <p:nvPr/>
        </p:nvSpPr>
        <p:spPr bwMode="auto">
          <a:xfrm rot="18619441" flipH="1">
            <a:off x="6297328" y="2306316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363ED4-729A-9EA7-B3BF-4408574D9137}"/>
              </a:ext>
            </a:extLst>
          </p:cNvPr>
          <p:cNvSpPr/>
          <p:nvPr/>
        </p:nvSpPr>
        <p:spPr bwMode="auto">
          <a:xfrm rot="16200000" flipH="1">
            <a:off x="4505680" y="2306316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82CCA02-A55D-80A9-D66E-DA3F2A7167F0}"/>
              </a:ext>
            </a:extLst>
          </p:cNvPr>
          <p:cNvSpPr/>
          <p:nvPr/>
        </p:nvSpPr>
        <p:spPr bwMode="auto">
          <a:xfrm rot="16200000" flipH="1">
            <a:off x="4505683" y="2306319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E7077-3DC6-7954-5FD8-F92B0863C977}"/>
              </a:ext>
            </a:extLst>
          </p:cNvPr>
          <p:cNvSpPr txBox="1"/>
          <p:nvPr/>
        </p:nvSpPr>
        <p:spPr bwMode="auto">
          <a:xfrm>
            <a:off x="609600" y="3975762"/>
            <a:ext cx="2514600" cy="85401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33" b="1">
                <a:solidFill>
                  <a:schemeClr val="tx2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sz="1400" dirty="0">
                <a:solidFill>
                  <a:srgbClr val="F35A1C"/>
                </a:solidFill>
              </a:rPr>
              <a:t>Minimize Divergence</a:t>
            </a:r>
          </a:p>
          <a:p>
            <a:r>
              <a:rPr lang="en-US" sz="1200" dirty="0"/>
              <a:t>Between SYCL and SYCL SC with SYCL SC aiming to be a subset of SYCL wherever possible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DC1A6-0F0C-3211-78E4-4A59BE43BDCD}"/>
              </a:ext>
            </a:extLst>
          </p:cNvPr>
          <p:cNvSpPr txBox="1"/>
          <p:nvPr/>
        </p:nvSpPr>
        <p:spPr bwMode="auto">
          <a:xfrm>
            <a:off x="6172200" y="3943351"/>
            <a:ext cx="2225356" cy="88447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33" b="1">
                <a:solidFill>
                  <a:schemeClr val="tx2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sz="1400" dirty="0">
                <a:solidFill>
                  <a:srgbClr val="F35A1C"/>
                </a:solidFill>
              </a:rPr>
              <a:t>No C++ language </a:t>
            </a:r>
            <a:br>
              <a:rPr lang="en-US" sz="1400" dirty="0">
                <a:solidFill>
                  <a:srgbClr val="F35A1C"/>
                </a:solidFill>
              </a:rPr>
            </a:br>
            <a:r>
              <a:rPr lang="en-US" sz="1400" dirty="0">
                <a:solidFill>
                  <a:srgbClr val="F35A1C"/>
                </a:solidFill>
              </a:rPr>
              <a:t>extensions</a:t>
            </a:r>
            <a:endParaRPr lang="en-US" sz="1200" dirty="0">
              <a:solidFill>
                <a:srgbClr val="F35A1C"/>
              </a:solidFill>
            </a:endParaRPr>
          </a:p>
          <a:p>
            <a:r>
              <a:rPr lang="en-US" sz="1200" dirty="0"/>
              <a:t>Add features </a:t>
            </a:r>
            <a:br>
              <a:rPr lang="en-US" sz="1200" dirty="0"/>
            </a:br>
            <a:r>
              <a:rPr lang="en-US" sz="1200" dirty="0"/>
              <a:t>via C++ libraries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4485B-9F56-ECAA-C558-BE324F15D769}"/>
              </a:ext>
            </a:extLst>
          </p:cNvPr>
          <p:cNvSpPr txBox="1"/>
          <p:nvPr/>
        </p:nvSpPr>
        <p:spPr bwMode="auto">
          <a:xfrm>
            <a:off x="3214340" y="3975762"/>
            <a:ext cx="2661749" cy="85401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33" b="1">
                <a:solidFill>
                  <a:schemeClr val="tx2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sz="1400" dirty="0">
                <a:solidFill>
                  <a:srgbClr val="F35A1C"/>
                </a:solidFill>
              </a:rPr>
              <a:t>Flexible Development</a:t>
            </a:r>
          </a:p>
          <a:p>
            <a:r>
              <a:rPr lang="en-US" sz="1200" dirty="0"/>
              <a:t>Enable SYCL SC to use off-the-shelf C++ compiler, for debugging, emulation, simulation and testing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9CE6D6-0610-00E5-2204-BE3C303DC654}"/>
              </a:ext>
            </a:extLst>
          </p:cNvPr>
          <p:cNvGrpSpPr/>
          <p:nvPr/>
        </p:nvGrpSpPr>
        <p:grpSpPr>
          <a:xfrm flipV="1">
            <a:off x="2451903" y="3638983"/>
            <a:ext cx="4186623" cy="304367"/>
            <a:chOff x="2462775" y="2395037"/>
            <a:chExt cx="4186623" cy="469136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91DF1F9-9304-51F1-6E91-B5DBED71F77E}"/>
                </a:ext>
              </a:extLst>
            </p:cNvPr>
            <p:cNvSpPr/>
            <p:nvPr/>
          </p:nvSpPr>
          <p:spPr bwMode="auto">
            <a:xfrm rot="2980559">
              <a:off x="2417222" y="2440590"/>
              <a:ext cx="469136" cy="37803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970">
                <a:tabLst>
                  <a:tab pos="132286" algn="l"/>
                  <a:tab pos="1464411" algn="l"/>
                  <a:tab pos="2797857" algn="l"/>
                  <a:tab pos="4129981" algn="l"/>
                  <a:tab pos="5460782" algn="l"/>
                </a:tabLst>
              </a:pPr>
              <a:endParaRPr lang="en-US" sz="1333" dirty="0">
                <a:solidFill>
                  <a:schemeClr val="tx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C439D875-5729-1DC7-CCD8-478DABBDA0DD}"/>
                </a:ext>
              </a:extLst>
            </p:cNvPr>
            <p:cNvSpPr/>
            <p:nvPr/>
          </p:nvSpPr>
          <p:spPr bwMode="auto">
            <a:xfrm rot="18619441" flipH="1">
              <a:off x="6225815" y="2440590"/>
              <a:ext cx="469136" cy="37803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970">
                <a:tabLst>
                  <a:tab pos="132286" algn="l"/>
                  <a:tab pos="1464411" algn="l"/>
                  <a:tab pos="2797857" algn="l"/>
                  <a:tab pos="4129981" algn="l"/>
                  <a:tab pos="5460782" algn="l"/>
                </a:tabLst>
              </a:pPr>
              <a:endParaRPr lang="en-US" sz="1333" dirty="0">
                <a:solidFill>
                  <a:schemeClr val="tx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E5980391-CB99-1A86-2467-E8DED50ED8B8}"/>
                </a:ext>
              </a:extLst>
            </p:cNvPr>
            <p:cNvSpPr/>
            <p:nvPr/>
          </p:nvSpPr>
          <p:spPr bwMode="auto">
            <a:xfrm rot="16200000" flipH="1">
              <a:off x="4434167" y="2440590"/>
              <a:ext cx="469136" cy="37803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970">
                <a:tabLst>
                  <a:tab pos="132286" algn="l"/>
                  <a:tab pos="1464411" algn="l"/>
                  <a:tab pos="2797857" algn="l"/>
                  <a:tab pos="4129981" algn="l"/>
                  <a:tab pos="5460782" algn="l"/>
                </a:tabLst>
              </a:pPr>
              <a:endParaRPr lang="en-US" sz="1333" dirty="0">
                <a:solidFill>
                  <a:schemeClr val="tx1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09FFF644-7D73-94BF-166E-D96B5DA7512E}"/>
              </a:ext>
            </a:extLst>
          </p:cNvPr>
          <p:cNvSpPr/>
          <p:nvPr/>
        </p:nvSpPr>
        <p:spPr bwMode="auto">
          <a:xfrm rot="16200000" flipH="1">
            <a:off x="3694610" y="1411785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55C2C-7F60-1B74-5D8E-CACA9A3A4FEF}"/>
              </a:ext>
            </a:extLst>
          </p:cNvPr>
          <p:cNvSpPr/>
          <p:nvPr/>
        </p:nvSpPr>
        <p:spPr bwMode="auto">
          <a:xfrm>
            <a:off x="766016" y="2852372"/>
            <a:ext cx="3733800" cy="596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CBBF3-0821-6E2E-F2A2-3F0F2789B955}"/>
              </a:ext>
            </a:extLst>
          </p:cNvPr>
          <p:cNvSpPr/>
          <p:nvPr/>
        </p:nvSpPr>
        <p:spPr bwMode="auto">
          <a:xfrm>
            <a:off x="766016" y="3556618"/>
            <a:ext cx="3733800" cy="596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8B569-737B-6026-704E-DB1DD61E4EEA}"/>
              </a:ext>
            </a:extLst>
          </p:cNvPr>
          <p:cNvSpPr/>
          <p:nvPr/>
        </p:nvSpPr>
        <p:spPr bwMode="auto">
          <a:xfrm>
            <a:off x="766016" y="4260863"/>
            <a:ext cx="3733800" cy="596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Google Shape;60;p26"/>
          <p:cNvSpPr/>
          <p:nvPr/>
        </p:nvSpPr>
        <p:spPr>
          <a:xfrm>
            <a:off x="3420391" y="1783766"/>
            <a:ext cx="852804" cy="670470"/>
          </a:xfrm>
          <a:prstGeom prst="roundRect">
            <a:avLst>
              <a:gd name="adj" fmla="val 12670"/>
            </a:avLst>
          </a:prstGeom>
          <a:solidFill>
            <a:schemeClr val="lt1"/>
          </a:solidFill>
          <a:ln w="12700" cap="flat" cmpd="sng">
            <a:solidFill>
              <a:srgbClr val="05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" name="Google Shape;61;p2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049" y="4387127"/>
            <a:ext cx="1372677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6"/>
          <p:cNvSpPr txBox="1"/>
          <p:nvPr/>
        </p:nvSpPr>
        <p:spPr>
          <a:xfrm>
            <a:off x="3418874" y="4425227"/>
            <a:ext cx="99473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Others 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4" name="Google Shape;64;p26" descr="Logo, ic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5689" y="4374346"/>
            <a:ext cx="813821" cy="36991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6"/>
          <p:cNvSpPr/>
          <p:nvPr/>
        </p:nvSpPr>
        <p:spPr>
          <a:xfrm>
            <a:off x="2081745" y="1787270"/>
            <a:ext cx="1163464" cy="670469"/>
          </a:xfrm>
          <a:prstGeom prst="roundRect">
            <a:avLst>
              <a:gd name="adj" fmla="val 12656"/>
            </a:avLst>
          </a:prstGeom>
          <a:solidFill>
            <a:schemeClr val="lt1"/>
          </a:solidFill>
          <a:ln w="12700" cap="flat" cmpd="sng">
            <a:solidFill>
              <a:srgbClr val="05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SYCL SC in the Khronos SC Ecosystem</a:t>
            </a:r>
          </a:p>
        </p:txBody>
      </p:sp>
      <p:sp>
        <p:nvSpPr>
          <p:cNvPr id="69" name="Google Shape;69;p26"/>
          <p:cNvSpPr txBox="1"/>
          <p:nvPr/>
        </p:nvSpPr>
        <p:spPr>
          <a:xfrm>
            <a:off x="6008748" y="223168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 txBox="1"/>
          <p:nvPr/>
        </p:nvSpPr>
        <p:spPr>
          <a:xfrm>
            <a:off x="4715982" y="980685"/>
            <a:ext cx="1903086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Neural network models are trained in the cloud using a variety of platforms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26"/>
          <p:cNvSpPr txBox="1"/>
          <p:nvPr/>
        </p:nvSpPr>
        <p:spPr>
          <a:xfrm>
            <a:off x="4715982" y="4285236"/>
            <a:ext cx="2980218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 dirty="0">
                <a:ln>
                  <a:noFill/>
                </a:ln>
                <a:solidFill>
                  <a:srgbClr val="A41E2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Vulkan SC </a:t>
            </a: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or </a:t>
            </a:r>
            <a:r>
              <a:rPr kumimoji="0" lang="e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OpenCL</a:t>
            </a: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are lower, execution-level APIs that can optionally be used to accelerate higher-level APIs like SYCL SC &amp; OpenVX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3" name="Google Shape;73;p26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7950" y="1931380"/>
            <a:ext cx="746618" cy="33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6"/>
          <p:cNvSpPr/>
          <p:nvPr/>
        </p:nvSpPr>
        <p:spPr>
          <a:xfrm>
            <a:off x="1587379" y="800033"/>
            <a:ext cx="2800829" cy="826312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05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26"/>
          <p:cNvSpPr/>
          <p:nvPr/>
        </p:nvSpPr>
        <p:spPr>
          <a:xfrm>
            <a:off x="829981" y="1783765"/>
            <a:ext cx="1051618" cy="673973"/>
          </a:xfrm>
          <a:prstGeom prst="roundRect">
            <a:avLst>
              <a:gd name="adj" fmla="val 12670"/>
            </a:avLst>
          </a:prstGeom>
          <a:solidFill>
            <a:schemeClr val="lt1"/>
          </a:solidFill>
          <a:ln w="12700" cap="flat" cmpd="sng">
            <a:solidFill>
              <a:srgbClr val="05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Data Processing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" name="Google Shape;76;p26"/>
          <p:cNvGrpSpPr/>
          <p:nvPr/>
        </p:nvGrpSpPr>
        <p:grpSpPr>
          <a:xfrm>
            <a:off x="2371857" y="1889238"/>
            <a:ext cx="573040" cy="463584"/>
            <a:chOff x="2350559" y="1870972"/>
            <a:chExt cx="573040" cy="463584"/>
          </a:xfrm>
        </p:grpSpPr>
        <p:sp>
          <p:nvSpPr>
            <p:cNvPr id="77" name="Google Shape;77;p26"/>
            <p:cNvSpPr/>
            <p:nvPr/>
          </p:nvSpPr>
          <p:spPr>
            <a:xfrm>
              <a:off x="2655606" y="2029055"/>
              <a:ext cx="126000" cy="126000"/>
            </a:xfrm>
            <a:prstGeom prst="rect">
              <a:avLst/>
            </a:prstGeom>
            <a:solidFill>
              <a:srgbClr val="056C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2350559" y="2023780"/>
              <a:ext cx="126000" cy="126000"/>
            </a:xfrm>
            <a:prstGeom prst="rect">
              <a:avLst/>
            </a:prstGeom>
            <a:solidFill>
              <a:srgbClr val="F35B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2508059" y="2208556"/>
              <a:ext cx="126000" cy="126000"/>
            </a:xfrm>
            <a:prstGeom prst="rect">
              <a:avLst/>
            </a:prstGeom>
            <a:solidFill>
              <a:srgbClr val="F35B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6"/>
            <p:cNvSpPr/>
            <p:nvPr/>
          </p:nvSpPr>
          <p:spPr>
            <a:xfrm>
              <a:off x="2797599" y="2202504"/>
              <a:ext cx="126000" cy="126000"/>
            </a:xfrm>
            <a:prstGeom prst="rect">
              <a:avLst/>
            </a:prstGeom>
            <a:solidFill>
              <a:srgbClr val="F35B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6"/>
            <p:cNvSpPr/>
            <p:nvPr/>
          </p:nvSpPr>
          <p:spPr>
            <a:xfrm>
              <a:off x="2508059" y="1870972"/>
              <a:ext cx="126000" cy="126000"/>
            </a:xfrm>
            <a:prstGeom prst="rect">
              <a:avLst/>
            </a:prstGeom>
            <a:solidFill>
              <a:srgbClr val="056C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26"/>
            <p:cNvCxnSpPr>
              <a:stCxn id="78" idx="0"/>
              <a:endCxn id="81" idx="1"/>
            </p:cNvCxnSpPr>
            <p:nvPr/>
          </p:nvCxnSpPr>
          <p:spPr>
            <a:xfrm rot="-5400000">
              <a:off x="2415959" y="1931680"/>
              <a:ext cx="89700" cy="94500"/>
            </a:xfrm>
            <a:prstGeom prst="bentConnector2">
              <a:avLst/>
            </a:prstGeom>
            <a:noFill/>
            <a:ln w="12700" cap="flat" cmpd="sng">
              <a:solidFill>
                <a:srgbClr val="056C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26"/>
            <p:cNvCxnSpPr>
              <a:stCxn id="81" idx="3"/>
              <a:endCxn id="77" idx="0"/>
            </p:cNvCxnSpPr>
            <p:nvPr/>
          </p:nvCxnSpPr>
          <p:spPr>
            <a:xfrm>
              <a:off x="2634059" y="1933972"/>
              <a:ext cx="84600" cy="95100"/>
            </a:xfrm>
            <a:prstGeom prst="bentConnector2">
              <a:avLst/>
            </a:prstGeom>
            <a:noFill/>
            <a:ln w="12700" cap="flat" cmpd="sng">
              <a:solidFill>
                <a:srgbClr val="056C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26"/>
            <p:cNvCxnSpPr>
              <a:stCxn id="77" idx="3"/>
              <a:endCxn id="80" idx="0"/>
            </p:cNvCxnSpPr>
            <p:nvPr/>
          </p:nvCxnSpPr>
          <p:spPr>
            <a:xfrm>
              <a:off x="2781606" y="2092055"/>
              <a:ext cx="78900" cy="110400"/>
            </a:xfrm>
            <a:prstGeom prst="bentConnector2">
              <a:avLst/>
            </a:prstGeom>
            <a:noFill/>
            <a:ln w="12700" cap="flat" cmpd="sng">
              <a:solidFill>
                <a:srgbClr val="056C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26"/>
            <p:cNvCxnSpPr>
              <a:stCxn id="77" idx="1"/>
              <a:endCxn id="79" idx="0"/>
            </p:cNvCxnSpPr>
            <p:nvPr/>
          </p:nvCxnSpPr>
          <p:spPr>
            <a:xfrm flipH="1">
              <a:off x="2571006" y="2092055"/>
              <a:ext cx="84600" cy="116400"/>
            </a:xfrm>
            <a:prstGeom prst="bentConnector2">
              <a:avLst/>
            </a:prstGeom>
            <a:noFill/>
            <a:ln w="12700" cap="flat" cmpd="sng">
              <a:solidFill>
                <a:srgbClr val="056CB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6" name="Google Shape;86;p26"/>
          <p:cNvSpPr txBox="1"/>
          <p:nvPr/>
        </p:nvSpPr>
        <p:spPr>
          <a:xfrm>
            <a:off x="2331503" y="1673794"/>
            <a:ext cx="606256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Decisions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7" name="Google Shape;87;p26"/>
          <p:cNvGrpSpPr/>
          <p:nvPr/>
        </p:nvGrpSpPr>
        <p:grpSpPr>
          <a:xfrm>
            <a:off x="2657127" y="3593703"/>
            <a:ext cx="1423241" cy="562379"/>
            <a:chOff x="2976420" y="3391659"/>
            <a:chExt cx="1542634" cy="609555"/>
          </a:xfrm>
        </p:grpSpPr>
        <p:pic>
          <p:nvPicPr>
            <p:cNvPr id="88" name="Google Shape;88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76420" y="3391659"/>
              <a:ext cx="1477562" cy="52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26"/>
            <p:cNvSpPr txBox="1"/>
            <p:nvPr/>
          </p:nvSpPr>
          <p:spPr>
            <a:xfrm>
              <a:off x="3697893" y="3767741"/>
              <a:ext cx="821161" cy="233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SC PROFILE</a:t>
              </a:r>
              <a:endPara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90" name="Google Shape;90;p26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9537" t="37349" r="11244" b="39325"/>
          <a:stretch/>
        </p:blipFill>
        <p:spPr>
          <a:xfrm>
            <a:off x="2038801" y="1004433"/>
            <a:ext cx="780096" cy="22969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6"/>
          <p:cNvSpPr/>
          <p:nvPr/>
        </p:nvSpPr>
        <p:spPr>
          <a:xfrm>
            <a:off x="4477375" y="3151466"/>
            <a:ext cx="243600" cy="1055718"/>
          </a:xfrm>
          <a:prstGeom prst="leftBrace">
            <a:avLst>
              <a:gd name="adj1" fmla="val 44199"/>
              <a:gd name="adj2" fmla="val 68944"/>
            </a:avLst>
          </a:prstGeom>
          <a:noFill/>
          <a:ln w="12700" cap="flat" cmpd="sng">
            <a:solidFill>
              <a:srgbClr val="05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6" descr="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8984" t="26298" r="8599" b="24204"/>
          <a:stretch/>
        </p:blipFill>
        <p:spPr>
          <a:xfrm>
            <a:off x="2978753" y="962450"/>
            <a:ext cx="1000572" cy="20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6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16199" y="1284391"/>
            <a:ext cx="481608" cy="16615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/>
          <p:nvPr/>
        </p:nvSpPr>
        <p:spPr>
          <a:xfrm>
            <a:off x="4715982" y="1780359"/>
            <a:ext cx="17361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Trained models may be exported and converted to NNEF </a:t>
            </a:r>
            <a:r>
              <a:rPr lang="en" sz="10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import to inferencing run-time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3198349" y="1227091"/>
            <a:ext cx="78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Others 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6" name="Google Shape;9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730" y="3594025"/>
            <a:ext cx="1477574" cy="48126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6"/>
          <p:cNvSpPr txBox="1"/>
          <p:nvPr/>
        </p:nvSpPr>
        <p:spPr>
          <a:xfrm>
            <a:off x="4715982" y="3109742"/>
            <a:ext cx="3733800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 dirty="0">
                <a:ln>
                  <a:noFill/>
                </a:ln>
                <a:solidFill>
                  <a:srgbClr val="C7050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OpenVX</a:t>
            </a: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provides high-level graph-based description of vision processing and neural networks. The Safety Critical Profile enables rapid deployment of safety-certified inferencing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26"/>
          <p:cNvSpPr txBox="1"/>
          <p:nvPr/>
        </p:nvSpPr>
        <p:spPr>
          <a:xfrm>
            <a:off x="4715982" y="3663699"/>
            <a:ext cx="4123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 dirty="0">
                <a:ln>
                  <a:noFill/>
                </a:ln>
                <a:solidFill>
                  <a:srgbClr val="F35B1A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SYCL SC </a:t>
            </a: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provides a general parallel programming API for accelerated C++ compute - enabling proprietary algorithms involving data pre-processing, post-processing, </a:t>
            </a:r>
            <a:r>
              <a:rPr lang="en" sz="1000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complex decision making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B0DD8-6378-8675-BE6F-99D06FAD85A1}"/>
              </a:ext>
            </a:extLst>
          </p:cNvPr>
          <p:cNvSpPr txBox="1"/>
          <p:nvPr/>
        </p:nvSpPr>
        <p:spPr bwMode="auto">
          <a:xfrm>
            <a:off x="743575" y="3017306"/>
            <a:ext cx="3733800" cy="3055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Safety-critical Vision and AI Applications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E54D7D5-B4E5-1546-B955-5F5543910D52}"/>
              </a:ext>
            </a:extLst>
          </p:cNvPr>
          <p:cNvSpPr/>
          <p:nvPr/>
        </p:nvSpPr>
        <p:spPr bwMode="auto">
          <a:xfrm rot="16200000" flipH="1">
            <a:off x="3694609" y="2459243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5EB2CE-E404-81EC-C17E-115DCEEA2F60}"/>
              </a:ext>
            </a:extLst>
          </p:cNvPr>
          <p:cNvSpPr/>
          <p:nvPr/>
        </p:nvSpPr>
        <p:spPr bwMode="auto">
          <a:xfrm rot="16200000" flipH="1">
            <a:off x="2487189" y="2468631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9C60EAF-494A-52BC-088D-7C813B99556A}"/>
              </a:ext>
            </a:extLst>
          </p:cNvPr>
          <p:cNvSpPr/>
          <p:nvPr/>
        </p:nvSpPr>
        <p:spPr bwMode="auto">
          <a:xfrm rot="16200000" flipH="1">
            <a:off x="1203607" y="2464289"/>
            <a:ext cx="304367" cy="37803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>
              <a:tabLst>
                <a:tab pos="132286" algn="l"/>
                <a:tab pos="1464411" algn="l"/>
                <a:tab pos="2797857" algn="l"/>
                <a:tab pos="4129981" algn="l"/>
                <a:tab pos="5460782" algn="l"/>
              </a:tabLst>
            </a:pPr>
            <a:endParaRPr lang="en-US" sz="1333" dirty="0">
              <a:solidFill>
                <a:schemeClr val="tx1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7600A-07A0-79D7-34D2-613D94E91D56}"/>
              </a:ext>
            </a:extLst>
          </p:cNvPr>
          <p:cNvSpPr txBox="1"/>
          <p:nvPr/>
        </p:nvSpPr>
        <p:spPr bwMode="auto">
          <a:xfrm>
            <a:off x="6777591" y="1074830"/>
            <a:ext cx="2006600" cy="131074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33" b="1" dirty="0">
                <a:solidFill>
                  <a:srgbClr val="F35A1A"/>
                </a:solidFill>
                <a:latin typeface="Trebuchet MS" pitchFamily="34" charset="0"/>
                <a:cs typeface="Tahoma" pitchFamily="34" charset="0"/>
              </a:rPr>
              <a:t>SYCL SC bridges the gap between ML frameworks and low-level APIs with a high-level C++ programming framework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723900" y="135834"/>
            <a:ext cx="8318500" cy="527844"/>
          </a:xfrm>
        </p:spPr>
        <p:txBody>
          <a:bodyPr/>
          <a:lstStyle/>
          <a:p>
            <a:pPr lvl="0"/>
            <a:r>
              <a:rPr lang="en-GB" dirty="0"/>
              <a:t>Get Involved to Help Shape SYCL SC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259FB-4991-4105-A849-0C2CDF650C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8500" y="893302"/>
            <a:ext cx="8216900" cy="3369124"/>
          </a:xfrm>
        </p:spPr>
        <p:txBody>
          <a:bodyPr wrap="square">
            <a:sp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GB" sz="2400" dirty="0">
                <a:solidFill>
                  <a:srgbClr val="C00000"/>
                </a:solidFill>
              </a:rPr>
              <a:t>Join the Khronos SYCL SC Working Group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GB" sz="1400" b="0" dirty="0"/>
          </a:p>
          <a:p>
            <a:pPr marL="0" lvl="0" indent="0" algn="ctr">
              <a:spcBef>
                <a:spcPts val="0"/>
              </a:spcBef>
              <a:buNone/>
            </a:pPr>
            <a:endParaRPr lang="en-GB" sz="1400" b="0" dirty="0"/>
          </a:p>
          <a:p>
            <a:pPr marL="0" lvl="0" indent="0" algn="ctr">
              <a:spcBef>
                <a:spcPts val="0"/>
              </a:spcBef>
              <a:buNone/>
            </a:pPr>
            <a:endParaRPr lang="en-GB" sz="1400" b="0" dirty="0"/>
          </a:p>
          <a:p>
            <a:pPr marL="0" lvl="0" indent="0" algn="ctr">
              <a:spcBef>
                <a:spcPts val="0"/>
              </a:spcBef>
              <a:buNone/>
            </a:pPr>
            <a:endParaRPr lang="en-GB" sz="1400" b="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1800" b="0" dirty="0"/>
              <a:t>The SYCL SC Working Group is open to any Khronos member,</a:t>
            </a:r>
            <a:br>
              <a:rPr lang="en-GB" sz="1800" b="0" dirty="0"/>
            </a:br>
            <a:r>
              <a:rPr lang="en-GB" sz="1800" b="0" dirty="0"/>
              <a:t>and Khronos membership is open to any company.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GB" sz="1400" b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0" dirty="0">
                <a:hlinkClick r:id="rId3"/>
              </a:rPr>
              <a:t>https://www.khronos.org/members/</a:t>
            </a:r>
            <a:r>
              <a:rPr lang="en-US" b="0" dirty="0"/>
              <a:t> or email </a:t>
            </a:r>
            <a:r>
              <a:rPr lang="en-US" b="0" dirty="0">
                <a:hlinkClick r:id="rId4"/>
              </a:rPr>
              <a:t>memberservices@khronosgroup.org</a:t>
            </a:r>
            <a:r>
              <a:rPr lang="en-US" b="0" dirty="0"/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GB" sz="1400" b="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/>
              <a:t>SYCL SC Working Group meetings starting in late March 2023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  <a:hlinkClick r:id="rId5"/>
              </a:rPr>
              <a:t>https://www.khronos.org/syclsc</a:t>
            </a:r>
            <a:r>
              <a:rPr lang="en-US" b="0" dirty="0">
                <a:solidFill>
                  <a:srgbClr val="000000"/>
                </a:solidFill>
                <a:ea typeface="Trebuchet MS"/>
                <a:cs typeface="Arial"/>
                <a:sym typeface="Arial"/>
              </a:rPr>
              <a:t> 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endParaRPr lang="en-US" b="0" dirty="0"/>
          </a:p>
          <a:p>
            <a:pPr marL="0" lvl="0" indent="0" algn="ctr">
              <a:spcBef>
                <a:spcPts val="0"/>
              </a:spcBef>
              <a:buNone/>
            </a:pP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1E570-C0C1-411C-A2E7-38679D333309}"/>
              </a:ext>
            </a:extLst>
          </p:cNvPr>
          <p:cNvSpPr txBox="1"/>
          <p:nvPr/>
        </p:nvSpPr>
        <p:spPr bwMode="auto">
          <a:xfrm>
            <a:off x="685800" y="4221164"/>
            <a:ext cx="8229600" cy="57990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A42024"/>
                </a:solidFill>
                <a:latin typeface="Trebuchet MS" panose="020B0603020202020204" pitchFamily="34" charset="0"/>
              </a:rPr>
              <a:t>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A42024"/>
                </a:solidFill>
                <a:effectLst/>
                <a:uLnTx/>
                <a:uFillTx/>
                <a:latin typeface="Trebuchet MS" panose="020B0603020202020204" pitchFamily="34" charset="0"/>
                <a:ea typeface="ヒラギノ角ゴ ProN W3" charset="-128"/>
                <a:cs typeface="+mn-cs"/>
                <a:sym typeface="Myriad Set Text" charset="0"/>
              </a:rPr>
              <a:t>articipate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42024"/>
                </a:solidFill>
                <a:effectLst/>
                <a:uLnTx/>
                <a:uFillTx/>
                <a:latin typeface="Trebuchet MS" panose="020B0603020202020204" pitchFamily="34" charset="0"/>
                <a:ea typeface="ヒラギノ角ゴ ProN W3" charset="-128"/>
                <a:cs typeface="+mn-cs"/>
                <a:sym typeface="Myriad Set Text" charset="0"/>
              </a:rPr>
              <a:t> to influence Khronos’ gr</a:t>
            </a:r>
            <a:r>
              <a:rPr lang="en-US" sz="1600" dirty="0">
                <a:solidFill>
                  <a:srgbClr val="A42024"/>
                </a:solidFill>
                <a:latin typeface="Trebuchet MS" panose="020B0603020202020204" pitchFamily="34" charset="0"/>
              </a:rPr>
              <a:t>owing family of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42024"/>
                </a:solidFill>
                <a:effectLst/>
                <a:uLnTx/>
                <a:uFillTx/>
                <a:latin typeface="Trebuchet MS" panose="020B0603020202020204" pitchFamily="34" charset="0"/>
                <a:ea typeface="ヒラギノ角ゴ ProN W3" charset="-128"/>
                <a:cs typeface="+mn-cs"/>
                <a:sym typeface="Myriad Set Text" charset="0"/>
              </a:rPr>
              <a:t> open, royalty-free standards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42024"/>
                </a:solidFill>
                <a:effectLst/>
                <a:uLnTx/>
                <a:uFillTx/>
                <a:latin typeface="Trebuchet MS" panose="020B0603020202020204" pitchFamily="34" charset="0"/>
                <a:ea typeface="ヒラギノ角ゴ ProN W3" charset="-128"/>
                <a:cs typeface="+mn-cs"/>
                <a:sym typeface="Myriad Set Text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42024"/>
                </a:solidFill>
                <a:effectLst/>
                <a:uLnTx/>
                <a:uFillTx/>
                <a:latin typeface="Trebuchet MS" panose="020B0603020202020204" pitchFamily="34" charset="0"/>
                <a:ea typeface="ヒラギノ角ゴ ProN W3" charset="-128"/>
                <a:cs typeface="+mn-cs"/>
                <a:sym typeface="Myriad Set Text" charset="0"/>
              </a:rPr>
              <a:t>for embedded and safety-critical markets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A42024"/>
              </a:solidFill>
              <a:effectLst/>
              <a:uLnTx/>
              <a:uFillTx/>
              <a:latin typeface="Trebuchet MS" panose="020B0603020202020204" pitchFamily="34" charset="0"/>
              <a:ea typeface="ヒラギノ角ゴ ProN W3" charset="-128"/>
              <a:cs typeface="Tahoma" pitchFamily="34" charset="0"/>
              <a:sym typeface="Myriad Set Text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70D54-F963-72D4-092A-765352E4C39D}"/>
              </a:ext>
            </a:extLst>
          </p:cNvPr>
          <p:cNvGrpSpPr/>
          <p:nvPr/>
        </p:nvGrpSpPr>
        <p:grpSpPr>
          <a:xfrm>
            <a:off x="2003424" y="1352550"/>
            <a:ext cx="5429252" cy="737523"/>
            <a:chOff x="1676400" y="3943350"/>
            <a:chExt cx="5429252" cy="7375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AB703F-7E23-4F9A-B8B0-57E3EFFA8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4019550"/>
              <a:ext cx="2575561" cy="613229"/>
            </a:xfrm>
            <a:prstGeom prst="rect">
              <a:avLst/>
            </a:prstGeom>
          </p:spPr>
        </p:pic>
        <p:pic>
          <p:nvPicPr>
            <p:cNvPr id="6" name="Google Shape;36;p1">
              <a:extLst>
                <a:ext uri="{FF2B5EF4-FFF2-40B4-BE49-F238E27FC236}">
                  <a16:creationId xmlns:a16="http://schemas.microsoft.com/office/drawing/2014/main" id="{E6470522-229B-B122-E045-DE612925A44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85691" y="3943350"/>
              <a:ext cx="2219961" cy="7375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hrono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3175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76200" tIns="38100" rIns="76200" bIns="38100" numCol="1" rtlCol="0" anchor="ctr" anchorCtr="0" compatLnSpc="1">
        <a:prstTxWarp prst="textNoShape">
          <a:avLst/>
        </a:prstTxWarp>
        <a:noAutofit/>
      </a:bodyPr>
      <a:lstStyle>
        <a:defPPr algn="ctr" defTabSz="761970">
          <a:tabLst>
            <a:tab pos="132286" algn="l"/>
            <a:tab pos="1464411" algn="l"/>
            <a:tab pos="2797857" algn="l"/>
            <a:tab pos="4129981" algn="l"/>
            <a:tab pos="5460782" algn="l"/>
          </a:tabLst>
          <a:defRPr sz="1333" dirty="0">
            <a:solidFill>
              <a:schemeClr val="tx1"/>
            </a:solidFill>
            <a:latin typeface="Trebuchet MS" panose="020B0603020202020204" pitchFamily="34" charset="0"/>
            <a:ea typeface="Tahoma" pitchFamily="34" charset="0"/>
            <a:cs typeface="Tahoma" pitchFamily="34" charset="0"/>
          </a:defRPr>
        </a:defPPr>
      </a:lstStyle>
    </a:spDef>
    <a:lnDef>
      <a:spPr bwMode="auto">
        <a:solidFill>
          <a:srgbClr val="E66714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auto">
        <a:noFill/>
        <a:ln w="31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ctr">
          <a:defRPr sz="1333" b="1" dirty="0" err="1" smtClean="0">
            <a:solidFill>
              <a:schemeClr val="tx2"/>
            </a:solidFill>
            <a:latin typeface="Trebuchet MS" pitchFamily="34" charset="0"/>
            <a:cs typeface="Tahoma" pitchFamily="34" charset="0"/>
          </a:defRPr>
        </a:defPPr>
      </a:lstStyle>
    </a:txDef>
  </a:objectDefaults>
  <a:extraClrSchemeLst>
    <a:extraClrScheme>
      <a:clrScheme name="3_Khron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Khron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hron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1341</Words>
  <Characters>0</Characters>
  <Application>Microsoft Office PowerPoint</Application>
  <PresentationFormat>On-screen Show (16:9)</PresentationFormat>
  <Lines>0</Lines>
  <Paragraphs>167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Myriad Set Text</vt:lpstr>
      <vt:lpstr>Times New Roman</vt:lpstr>
      <vt:lpstr>Trebuchet MS</vt:lpstr>
      <vt:lpstr>Khronos</vt:lpstr>
      <vt:lpstr>Working Group Call for Participation</vt:lpstr>
      <vt:lpstr>SYCL Single Source C++ Parallel Programming</vt:lpstr>
      <vt:lpstr>Growing Need for APIs for Functional Safety</vt:lpstr>
      <vt:lpstr>SYCL SC Exploratory Forum Results</vt:lpstr>
      <vt:lpstr>Khronos Safety Critical Standards Evolution</vt:lpstr>
      <vt:lpstr>SYCL SC Design Philosophy</vt:lpstr>
      <vt:lpstr>SYCL SC in the Khronos SC Ecosystem</vt:lpstr>
      <vt:lpstr>Get Involved to Help Shape SYCL SC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Khronos Group</dc:title>
  <dc:subject>The Khronos Group</dc:subject>
  <dc:creator>The Khronos Group</dc:creator>
  <cp:lastModifiedBy>Verena Beckham</cp:lastModifiedBy>
  <cp:revision>2825</cp:revision>
  <cp:lastPrinted>2015-08-06T16:22:42Z</cp:lastPrinted>
  <dcterms:created xsi:type="dcterms:W3CDTF">2009-08-07T20:40:08Z</dcterms:created>
  <dcterms:modified xsi:type="dcterms:W3CDTF">2023-05-10T06:51:26Z</dcterms:modified>
</cp:coreProperties>
</file>